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62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CJEoeVLJPb7mFCyTn54l5Z/At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404"/>
    <a:srgbClr val="FFFFFF"/>
    <a:srgbClr val="540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72B8D-3FA8-2B9F-A76D-EBA31E70FE28}" v="409" dt="2023-04-03T22:29:23.300"/>
    <p1510:client id="{0C12CBA3-E5B9-5C22-9AAF-FD145502F559}" v="69" dt="2023-04-06T04:02:15.556"/>
    <p1510:client id="{0D0B781A-5A3C-20E5-9455-C9210F13E45E}" v="1095" dt="2023-03-16T17:29:44.279"/>
    <p1510:client id="{14504786-721E-574D-072F-344BDDB18ED6}" v="6" dt="2023-04-05T10:10:24.450"/>
    <p1510:client id="{15D200CF-4A0B-4D32-996E-409EC15DB09B}" v="308" dt="2023-03-16T19:39:07.766"/>
    <p1510:client id="{163226DA-61D7-E086-AB3F-4FD2EEB41D53}" v="50" dt="2023-04-06T03:26:38.714"/>
    <p1510:client id="{224A27EC-E144-DDA7-4217-82BEE9209D6C}" v="87" dt="2023-03-16T16:37:06.078"/>
    <p1510:client id="{2F51D77C-44CD-7C37-9D90-97B09C8A85BC}" v="362" dt="2023-04-03T20:32:01.734"/>
    <p1510:client id="{308BA97D-88F3-D538-2759-2657073B7794}" v="719" dt="2023-03-28T22:18:12.415"/>
    <p1510:client id="{45514985-B11B-4EE1-BFB8-877F48D6FF9E}" v="510" dt="2023-03-16T21:27:42.948"/>
    <p1510:client id="{729A4FEA-9F5B-9737-5644-340C3FD2F0D2}" v="1132" dt="2023-03-16T21:04:29.950"/>
    <p1510:client id="{794B9F97-EB20-C500-EA6E-0833FF1D264E}" v="747" dt="2023-03-16T17:27:42.636"/>
    <p1510:client id="{8712D604-31CB-4D04-B793-D32B6B709FDF}" v="73" dt="2023-03-16T04:26:44.131"/>
    <p1510:client id="{898968D8-71C6-B3A1-233B-AE85B0297528}" v="867" dt="2023-03-16T19:51:50.221"/>
    <p1510:client id="{91057FCF-566A-27C2-B902-F5C006164B7A}" v="612" dt="2023-03-16T16:27:46.344"/>
    <p1510:client id="{B44BE9AE-43C4-4AFA-9AC6-6BA7EC08FEB8}" v="15" dt="2023-03-28T21:32:38.328"/>
    <p1510:client id="{CD4A3B6E-33A1-49CB-9A55-9A14F8D72DED}" v="11" dt="2023-04-03T23:00:48.599"/>
    <p1510:client id="{DD566865-451D-F5F4-B8EB-7C5EDFAD2F48}" v="1761" dt="2023-04-04T22:44:10.087"/>
    <p1510:client id="{E41109D3-EE67-4E9B-97D6-E3A359E28634}" v="10" dt="2023-03-16T16:52:39.985"/>
    <p1510:client id="{E9B987F0-2C5D-69DE-440B-B229BE456D6D}" v="50" dt="2023-04-06T02:05:04.615"/>
    <p1510:client id="{FA5D1995-F7ED-4525-8FE1-A18B38C72131}" v="767" dt="2023-03-16T17:33:24.929"/>
    <p1510:client id="{FBBA84BC-5417-42A5-9BD7-8A47D5386C03}" v="84" dt="2023-04-03T21:57:29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2096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78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5" descr="Arrow&#10;&#10;Description automatically generated">
            <a:extLst>
              <a:ext uri="{FF2B5EF4-FFF2-40B4-BE49-F238E27FC236}">
                <a16:creationId xmlns:a16="http://schemas.microsoft.com/office/drawing/2014/main" id="{329CAFD9-6908-CE93-42C2-CC7D5D94E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6" t="13287" r="8059" b="22378"/>
          <a:stretch/>
        </p:blipFill>
        <p:spPr>
          <a:xfrm>
            <a:off x="14990013" y="25357176"/>
            <a:ext cx="13979893" cy="8659946"/>
          </a:xfrm>
          <a:prstGeom prst="rect">
            <a:avLst/>
          </a:prstGeom>
        </p:spPr>
      </p:pic>
      <p:sp>
        <p:nvSpPr>
          <p:cNvPr id="50" name="Google Shape;50;p1"/>
          <p:cNvSpPr txBox="1"/>
          <p:nvPr/>
        </p:nvSpPr>
        <p:spPr>
          <a:xfrm>
            <a:off x="8653310" y="21828"/>
            <a:ext cx="28090738" cy="7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US" sz="9600" b="1" dirty="0">
                <a:solidFill>
                  <a:schemeClr val="dk1"/>
                </a:solidFill>
                <a:latin typeface="Calibri"/>
                <a:cs typeface="Calibri"/>
              </a:rPr>
              <a:t>S.O.A.R.</a:t>
            </a:r>
            <a:endParaRPr lang="en-US" sz="96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algn="ctr">
              <a:spcAft>
                <a:spcPts val="2000"/>
              </a:spcAft>
            </a:pPr>
            <a:r>
              <a:rPr lang="en-US" sz="80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Solar Optimized Aerial Research</a:t>
            </a:r>
            <a:endParaRPr lang="en-US" dirty="0">
              <a:solidFill>
                <a:schemeClr val="dk1"/>
              </a:solidFill>
            </a:endParaRPr>
          </a:p>
          <a:p>
            <a:pPr algn="ctr"/>
            <a:r>
              <a:rPr lang="en-US" sz="5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Team Members:</a:t>
            </a:r>
            <a:r>
              <a:rPr lang="en-US" sz="5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Melanie Rivera, Zachary Gross, Brady Buffington,</a:t>
            </a:r>
            <a:endParaRPr lang="en-US" sz="5400" dirty="0">
              <a:solidFill>
                <a:schemeClr val="dk1"/>
              </a:solidFill>
              <a:latin typeface="Calibri"/>
              <a:sym typeface="Calibri"/>
            </a:endParaRPr>
          </a:p>
          <a:p>
            <a:pPr algn="ctr"/>
            <a:r>
              <a:rPr lang="en-US" sz="5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Anthony </a:t>
            </a:r>
            <a:r>
              <a:rPr lang="en-US" sz="5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Vernachio</a:t>
            </a:r>
            <a:r>
              <a:rPr lang="en-US" sz="5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 Ryan Holler, Daniel Aizenberg, Ryan Monte, Krista Sahadeo, </a:t>
            </a:r>
            <a:endParaRPr lang="en-US" sz="5400" dirty="0">
              <a:solidFill>
                <a:schemeClr val="dk1"/>
              </a:solidFill>
              <a:latin typeface="Calibri"/>
              <a:sym typeface="Calibri"/>
            </a:endParaRPr>
          </a:p>
          <a:p>
            <a:pPr algn="ctr"/>
            <a:r>
              <a:rPr lang="en-US" sz="5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Patrick Quinn, </a:t>
            </a:r>
            <a:r>
              <a:rPr lang="en-US" sz="5400" dirty="0">
                <a:latin typeface="Calibri"/>
                <a:sym typeface="Calibri"/>
              </a:rPr>
              <a:t>Radu-Theodor </a:t>
            </a:r>
            <a:r>
              <a:rPr lang="en-US" sz="5400" dirty="0" err="1">
                <a:latin typeface="Calibri"/>
                <a:sym typeface="Calibri"/>
              </a:rPr>
              <a:t>Palaghianu</a:t>
            </a:r>
            <a:r>
              <a:rPr lang="en-US" sz="5400" dirty="0">
                <a:solidFill>
                  <a:schemeClr val="dk1"/>
                </a:solidFill>
                <a:latin typeface="Calibri"/>
                <a:sym typeface="Calibri"/>
              </a:rPr>
              <a:t>,</a:t>
            </a:r>
            <a:r>
              <a:rPr lang="en-US" sz="5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Rushon Riviere-Alexander</a:t>
            </a:r>
            <a:endParaRPr sz="5400">
              <a:solidFill>
                <a:schemeClr val="dk1"/>
              </a:solidFill>
              <a:latin typeface="Calibri"/>
            </a:endParaRPr>
          </a:p>
          <a:p>
            <a:pPr algn="ctr"/>
            <a:r>
              <a:rPr lang="en-US" sz="5400" dirty="0">
                <a:latin typeface="Calibri"/>
                <a:ea typeface="Calibri"/>
              </a:rPr>
              <a:t>Dr. Douglas Willard, Dept. Of Aerospace Physics and Space Science, Florida Institute of Technology</a:t>
            </a:r>
            <a:endParaRPr lang="en-US" sz="5400" i="0" u="none" strike="noStrike" cap="none" dirty="0">
              <a:latin typeface="Calibri"/>
              <a:ea typeface="Calibri"/>
            </a:endParaRPr>
          </a:p>
          <a:p>
            <a:pPr algn="ctr"/>
            <a:endParaRPr lang="en-US" sz="54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7368768" y="7273928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41699" y="60267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2;p2">
            <a:extLst>
              <a:ext uri="{FF2B5EF4-FFF2-40B4-BE49-F238E27FC236}">
                <a16:creationId xmlns:a16="http://schemas.microsoft.com/office/drawing/2014/main" id="{2AB4D657-477B-AA0E-D509-4C301D1E42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10362" y="659859"/>
            <a:ext cx="184846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7;p2">
            <a:extLst>
              <a:ext uri="{FF2B5EF4-FFF2-40B4-BE49-F238E27FC236}">
                <a16:creationId xmlns:a16="http://schemas.microsoft.com/office/drawing/2014/main" id="{8C8C745A-043E-4A69-CC29-EAB596C724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65885" y="638741"/>
            <a:ext cx="1846219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6BD393-AA40-BC9A-8B65-23D4C2552AB7}"/>
              </a:ext>
            </a:extLst>
          </p:cNvPr>
          <p:cNvSpPr txBox="1"/>
          <p:nvPr/>
        </p:nvSpPr>
        <p:spPr>
          <a:xfrm>
            <a:off x="1573748" y="8931037"/>
            <a:ext cx="40776934" cy="244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dirty="0">
                <a:latin typeface="Calibri"/>
              </a:rPr>
              <a:t>SOAR aims to break the world endurance record for a low-altitude unmanned aerial system under 50 kg set by Atlantik Solar by flying for over 81.5 hours. The goal is to design, fabricate, and test a solar-powered unmanned aerial system (UAS) that can convert and store energy for prolonged flight times. This lightweight UAS will set a new world record and can be used for reconnaissance, search and rescue, crop monitoring, and communications.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4C318-16C6-6FFF-1CAE-5C6B7A15846F}"/>
              </a:ext>
            </a:extLst>
          </p:cNvPr>
          <p:cNvSpPr txBox="1"/>
          <p:nvPr/>
        </p:nvSpPr>
        <p:spPr>
          <a:xfrm>
            <a:off x="1563654" y="13489896"/>
            <a:ext cx="40222339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indent="-914400">
              <a:buAutoNum type="arabicPeriod"/>
            </a:pPr>
            <a:r>
              <a:rPr lang="en-US" sz="5000">
                <a:solidFill>
                  <a:schemeClr val="tx1"/>
                </a:solidFill>
                <a:latin typeface="Calibri"/>
              </a:rPr>
              <a:t>The team shall design and build an unmanned solar aerial system.  </a:t>
            </a:r>
            <a:endParaRPr lang="en-US" sz="500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r>
              <a:rPr lang="en-US" sz="5000">
                <a:solidFill>
                  <a:schemeClr val="tx1"/>
                </a:solidFill>
                <a:latin typeface="Calibri"/>
              </a:rPr>
              <a:t>The system shall perform a full charging and use rotation over a 36-hour flight test.</a:t>
            </a:r>
            <a:endParaRPr lang="en-US" sz="5000">
              <a:solidFill>
                <a:schemeClr val="tx1"/>
              </a:solidFill>
            </a:endParaRPr>
          </a:p>
          <a:p>
            <a:pPr marL="914400" indent="-914400">
              <a:buAutoNum type="arabicPeriod"/>
            </a:pPr>
            <a:r>
              <a:rPr lang="en-US" sz="5000">
                <a:solidFill>
                  <a:schemeClr val="tx1"/>
                </a:solidFill>
                <a:latin typeface="Calibri"/>
              </a:rPr>
              <a:t>The team shall deliver a system capable of surpassing the current world record for low altitude,</a:t>
            </a:r>
            <a:r>
              <a:rPr lang="en-US" sz="5000">
                <a:solidFill>
                  <a:schemeClr val="tx1"/>
                </a:solidFill>
              </a:rPr>
              <a:t> </a:t>
            </a:r>
            <a:r>
              <a:rPr lang="en-US" sz="5000">
                <a:solidFill>
                  <a:schemeClr val="tx1"/>
                </a:solidFill>
                <a:latin typeface="Calibri"/>
              </a:rPr>
              <a:t>under 50 kg flight.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4E65A5-8F9C-B179-DAC2-A92AB31637D4}"/>
              </a:ext>
            </a:extLst>
          </p:cNvPr>
          <p:cNvGrpSpPr/>
          <p:nvPr/>
        </p:nvGrpSpPr>
        <p:grpSpPr>
          <a:xfrm>
            <a:off x="1219259" y="7270901"/>
            <a:ext cx="41468035" cy="1247900"/>
            <a:chOff x="20507416" y="13156707"/>
            <a:chExt cx="9907479" cy="12251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EE4AF72-6936-FA60-6C01-70DF9DE8B7EF}"/>
                </a:ext>
              </a:extLst>
            </p:cNvPr>
            <p:cNvSpPr/>
            <p:nvPr/>
          </p:nvSpPr>
          <p:spPr>
            <a:xfrm>
              <a:off x="20507416" y="13156707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43013B-8355-4CE4-9696-1BFBBE87297A}"/>
                </a:ext>
              </a:extLst>
            </p:cNvPr>
            <p:cNvSpPr txBox="1"/>
            <p:nvPr/>
          </p:nvSpPr>
          <p:spPr>
            <a:xfrm>
              <a:off x="21212806" y="13285093"/>
              <a:ext cx="8708993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>
                  <a:solidFill>
                    <a:srgbClr val="FFFFFF"/>
                  </a:solidFill>
                  <a:latin typeface="Calibri"/>
                </a:rPr>
                <a:t>Problem Statement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E838B6-BE53-4577-DAE7-029A5379BB25}"/>
              </a:ext>
            </a:extLst>
          </p:cNvPr>
          <p:cNvGrpSpPr/>
          <p:nvPr/>
        </p:nvGrpSpPr>
        <p:grpSpPr>
          <a:xfrm>
            <a:off x="1234112" y="11799986"/>
            <a:ext cx="41495377" cy="1241080"/>
            <a:chOff x="20507416" y="13156710"/>
            <a:chExt cx="9907479" cy="122511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0CCF906-6AEA-8195-C2CD-342AEB82D26F}"/>
                </a:ext>
              </a:extLst>
            </p:cNvPr>
            <p:cNvSpPr/>
            <p:nvPr/>
          </p:nvSpPr>
          <p:spPr>
            <a:xfrm>
              <a:off x="20507416" y="13156710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951893-D3AC-F5BE-7CE7-5E3B60E5F7C9}"/>
                </a:ext>
              </a:extLst>
            </p:cNvPr>
            <p:cNvSpPr txBox="1"/>
            <p:nvPr/>
          </p:nvSpPr>
          <p:spPr>
            <a:xfrm>
              <a:off x="21212806" y="13285097"/>
              <a:ext cx="8708993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>
                  <a:solidFill>
                    <a:srgbClr val="FFFFFF"/>
                  </a:solidFill>
                  <a:latin typeface="Calibri"/>
                </a:rPr>
                <a:t>Project Objectives </a:t>
              </a:r>
              <a:endParaRPr lang="en-US" sz="600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8" descr="A picture containing green&#10;&#10;Description automatically generated">
            <a:extLst>
              <a:ext uri="{FF2B5EF4-FFF2-40B4-BE49-F238E27FC236}">
                <a16:creationId xmlns:a16="http://schemas.microsoft.com/office/drawing/2014/main" id="{7C017DEA-E3BB-BE55-59E4-1BBE781CD6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55"/>
          <a:stretch/>
        </p:blipFill>
        <p:spPr>
          <a:xfrm>
            <a:off x="891036" y="17509720"/>
            <a:ext cx="14048875" cy="630983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8423890-D009-B369-291F-CE25D8E6BFB2}"/>
              </a:ext>
            </a:extLst>
          </p:cNvPr>
          <p:cNvGrpSpPr/>
          <p:nvPr/>
        </p:nvGrpSpPr>
        <p:grpSpPr>
          <a:xfrm>
            <a:off x="15195280" y="16203375"/>
            <a:ext cx="27559851" cy="919679"/>
            <a:chOff x="20577987" y="13278423"/>
            <a:chExt cx="9907479" cy="129539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9238962-F7B2-5649-9C46-DF68E6AD6855}"/>
                </a:ext>
              </a:extLst>
            </p:cNvPr>
            <p:cNvSpPr/>
            <p:nvPr/>
          </p:nvSpPr>
          <p:spPr>
            <a:xfrm>
              <a:off x="20577987" y="13278423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260BEB-0245-EB72-18D2-B1EAA69109E7}"/>
                </a:ext>
              </a:extLst>
            </p:cNvPr>
            <p:cNvSpPr txBox="1"/>
            <p:nvPr/>
          </p:nvSpPr>
          <p:spPr>
            <a:xfrm>
              <a:off x="21190424" y="13359984"/>
              <a:ext cx="8708993" cy="12138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FFFF"/>
                  </a:solidFill>
                  <a:latin typeface="Calibri"/>
                </a:rPr>
                <a:t>Electrical Subsystem</a:t>
              </a:r>
              <a:endParaRPr lang="en-US" sz="50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2C389F-2613-CC67-C243-6B595860FB2C}"/>
              </a:ext>
            </a:extLst>
          </p:cNvPr>
          <p:cNvSpPr txBox="1"/>
          <p:nvPr/>
        </p:nvSpPr>
        <p:spPr>
          <a:xfrm>
            <a:off x="1254107" y="30569626"/>
            <a:ext cx="12760575" cy="33491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5000" b="1">
                <a:latin typeface="Calibri"/>
              </a:rPr>
              <a:t>Main Wing:</a:t>
            </a:r>
            <a:endParaRPr lang="en-US"/>
          </a:p>
          <a:p>
            <a:pPr marL="685800" indent="-685800">
              <a:buChar char="•"/>
            </a:pPr>
            <a:r>
              <a:rPr lang="en-US" sz="5000">
                <a:latin typeface="Calibri"/>
              </a:rPr>
              <a:t>Modified Eppler 216 Airfoil produces optimal lift at zero angle of attack</a:t>
            </a:r>
          </a:p>
          <a:p>
            <a:pPr marL="685800" indent="-685800">
              <a:buChar char="•"/>
            </a:pPr>
            <a:r>
              <a:rPr lang="en-US" sz="5000">
                <a:latin typeface="Calibri"/>
              </a:rPr>
              <a:t>Surface designed for solar cell placement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34434-779D-F403-4B42-8DAA8C5F6066}"/>
              </a:ext>
            </a:extLst>
          </p:cNvPr>
          <p:cNvSpPr txBox="1"/>
          <p:nvPr/>
        </p:nvSpPr>
        <p:spPr>
          <a:xfrm>
            <a:off x="1226883" y="34523422"/>
            <a:ext cx="12800062" cy="32983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5000" b="1">
                <a:latin typeface="Calibri"/>
              </a:rPr>
              <a:t>Empennage</a:t>
            </a:r>
            <a:r>
              <a:rPr lang="en-US" sz="5000">
                <a:latin typeface="Calibri"/>
              </a:rPr>
              <a:t>:</a:t>
            </a:r>
            <a:endParaRPr lang="en-US"/>
          </a:p>
          <a:p>
            <a:pPr marL="685800" indent="-685800">
              <a:buChar char="•"/>
            </a:pPr>
            <a:r>
              <a:rPr lang="en-US" sz="5000">
                <a:latin typeface="Calibri"/>
              </a:rPr>
              <a:t>NACA 0008 Airfoil used for horizontal stabilizer at –0.6 degrees angle of attack</a:t>
            </a:r>
          </a:p>
          <a:p>
            <a:pPr marL="685800" indent="-685800">
              <a:buChar char="•"/>
            </a:pPr>
            <a:r>
              <a:rPr lang="en-US" sz="5000">
                <a:latin typeface="Calibri"/>
              </a:rPr>
              <a:t>NACA 0012 Airfoil used for vertical stabilizer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72B3D9-868B-8AAB-7F24-A83D1E8149C3}"/>
              </a:ext>
            </a:extLst>
          </p:cNvPr>
          <p:cNvSpPr txBox="1"/>
          <p:nvPr/>
        </p:nvSpPr>
        <p:spPr>
          <a:xfrm>
            <a:off x="1237117" y="25787885"/>
            <a:ext cx="9176994" cy="4067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5000" b="1" dirty="0">
                <a:solidFill>
                  <a:schemeClr val="tx1"/>
                </a:solidFill>
                <a:latin typeface="Calibri"/>
              </a:rPr>
              <a:t>Specifications:</a:t>
            </a:r>
            <a:endParaRPr lang="en-US" dirty="0">
              <a:solidFill>
                <a:schemeClr val="tx1"/>
              </a:solidFill>
            </a:endParaRPr>
          </a:p>
          <a:p>
            <a:pPr marL="685800" lvl="1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Wingspan - 6m </a:t>
            </a:r>
          </a:p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Aspect Ratio - 12.67 </a:t>
            </a:r>
          </a:p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Total Lift - 151.78 N</a:t>
            </a:r>
          </a:p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Total Drag - 8.21 N 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41F36D-066F-22BC-4407-E4CAE2C82EEF}"/>
              </a:ext>
            </a:extLst>
          </p:cNvPr>
          <p:cNvGrpSpPr/>
          <p:nvPr/>
        </p:nvGrpSpPr>
        <p:grpSpPr>
          <a:xfrm>
            <a:off x="29362564" y="34832062"/>
            <a:ext cx="13353785" cy="960052"/>
            <a:chOff x="20507416" y="13156708"/>
            <a:chExt cx="9907479" cy="12541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693C1F3-5549-5C43-E9DF-64507801E5F5}"/>
                </a:ext>
              </a:extLst>
            </p:cNvPr>
            <p:cNvSpPr/>
            <p:nvPr/>
          </p:nvSpPr>
          <p:spPr>
            <a:xfrm>
              <a:off x="20507416" y="13156708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E65217-A6F7-E497-36C2-FD2D7C500EAE}"/>
                </a:ext>
              </a:extLst>
            </p:cNvPr>
            <p:cNvSpPr txBox="1"/>
            <p:nvPr/>
          </p:nvSpPr>
          <p:spPr>
            <a:xfrm>
              <a:off x="21212806" y="13285096"/>
              <a:ext cx="8708993" cy="112579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FFFF"/>
                  </a:solidFill>
                  <a:latin typeface="Calibri"/>
                </a:rPr>
                <a:t>Acknowledgements</a:t>
              </a:r>
            </a:p>
          </p:txBody>
        </p:sp>
      </p:grpSp>
      <p:pic>
        <p:nvPicPr>
          <p:cNvPr id="39" name="Picture 39" descr="Text&#10;&#10;Description automatically generated">
            <a:extLst>
              <a:ext uri="{FF2B5EF4-FFF2-40B4-BE49-F238E27FC236}">
                <a16:creationId xmlns:a16="http://schemas.microsoft.com/office/drawing/2014/main" id="{7F9C6C35-4C90-CDED-E924-C3E2FD245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24320" y="36239474"/>
            <a:ext cx="5042618" cy="1569940"/>
          </a:xfrm>
          <a:prstGeom prst="rect">
            <a:avLst/>
          </a:prstGeom>
        </p:spPr>
      </p:pic>
      <p:pic>
        <p:nvPicPr>
          <p:cNvPr id="40" name="Picture 40" descr="Logo&#10;&#10;Description automatically generated">
            <a:extLst>
              <a:ext uri="{FF2B5EF4-FFF2-40B4-BE49-F238E27FC236}">
                <a16:creationId xmlns:a16="http://schemas.microsoft.com/office/drawing/2014/main" id="{257C424A-1454-2DA1-3B18-062167D1F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810" y="35301313"/>
            <a:ext cx="5999452" cy="3366324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8664041-4BFF-5126-3D3D-0AA0BF64B6DD}"/>
              </a:ext>
            </a:extLst>
          </p:cNvPr>
          <p:cNvCxnSpPr/>
          <p:nvPr/>
        </p:nvCxnSpPr>
        <p:spPr>
          <a:xfrm>
            <a:off x="7560281" y="25800447"/>
            <a:ext cx="722873" cy="10420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2854DD-A722-AE85-E1EA-29300BCA7214}"/>
              </a:ext>
            </a:extLst>
          </p:cNvPr>
          <p:cNvGrpSpPr/>
          <p:nvPr/>
        </p:nvGrpSpPr>
        <p:grpSpPr>
          <a:xfrm>
            <a:off x="15226497" y="24919523"/>
            <a:ext cx="27518969" cy="871800"/>
            <a:chOff x="20507416" y="13156707"/>
            <a:chExt cx="9907479" cy="12251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D66A4CB-FC4C-6E74-F59D-CABCAD1469A0}"/>
                </a:ext>
              </a:extLst>
            </p:cNvPr>
            <p:cNvSpPr/>
            <p:nvPr/>
          </p:nvSpPr>
          <p:spPr>
            <a:xfrm>
              <a:off x="20507416" y="13156707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F3B000-57FF-4500-DB71-2465E93C1440}"/>
                </a:ext>
              </a:extLst>
            </p:cNvPr>
            <p:cNvSpPr txBox="1"/>
            <p:nvPr/>
          </p:nvSpPr>
          <p:spPr>
            <a:xfrm>
              <a:off x="21235791" y="13195372"/>
              <a:ext cx="8708993" cy="115049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FFFF"/>
                  </a:solidFill>
                  <a:latin typeface="Calibri"/>
                </a:rPr>
                <a:t>Structural Subsystem</a:t>
              </a:r>
              <a:endParaRPr lang="en-US" sz="50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1CB0B9-6D3D-ABD1-F77C-97D491BB375C}"/>
              </a:ext>
            </a:extLst>
          </p:cNvPr>
          <p:cNvGrpSpPr/>
          <p:nvPr/>
        </p:nvGrpSpPr>
        <p:grpSpPr>
          <a:xfrm>
            <a:off x="1186250" y="16203381"/>
            <a:ext cx="13495975" cy="877186"/>
            <a:chOff x="20577987" y="13278423"/>
            <a:chExt cx="9907479" cy="13265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B599861-46EC-1311-0AE1-1E0CB9477C3D}"/>
                </a:ext>
              </a:extLst>
            </p:cNvPr>
            <p:cNvSpPr/>
            <p:nvPr/>
          </p:nvSpPr>
          <p:spPr>
            <a:xfrm>
              <a:off x="20577987" y="13278423"/>
              <a:ext cx="9907479" cy="1225118"/>
            </a:xfrm>
            <a:prstGeom prst="roundRect">
              <a:avLst/>
            </a:prstGeom>
            <a:solidFill>
              <a:srgbClr val="700404"/>
            </a:solidFill>
            <a:ln>
              <a:solidFill>
                <a:srgbClr val="7004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E1104C-049A-6077-F161-C9829B16E85D}"/>
                </a:ext>
              </a:extLst>
            </p:cNvPr>
            <p:cNvSpPr txBox="1"/>
            <p:nvPr/>
          </p:nvSpPr>
          <p:spPr>
            <a:xfrm>
              <a:off x="21095553" y="13301730"/>
              <a:ext cx="8708993" cy="130329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FFFF"/>
                  </a:solidFill>
                  <a:latin typeface="Calibri"/>
                </a:rPr>
                <a:t>Aerodynamic Subsystem</a:t>
              </a:r>
              <a:endParaRPr lang="en-US" sz="50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27626AA-F399-7265-05AA-9B685D8AC522}"/>
              </a:ext>
            </a:extLst>
          </p:cNvPr>
          <p:cNvSpPr txBox="1"/>
          <p:nvPr/>
        </p:nvSpPr>
        <p:spPr>
          <a:xfrm>
            <a:off x="15174515" y="33853143"/>
            <a:ext cx="13819791" cy="4067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5000" b="1" dirty="0">
                <a:solidFill>
                  <a:schemeClr val="tx1"/>
                </a:solidFill>
                <a:latin typeface="Calibri"/>
              </a:rPr>
              <a:t>Specifications:</a:t>
            </a:r>
            <a:endParaRPr lang="en-US" dirty="0">
              <a:solidFill>
                <a:schemeClr val="tx1"/>
              </a:solidFill>
            </a:endParaRPr>
          </a:p>
          <a:p>
            <a:pPr marL="685800" lvl="1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Mass– 14 kg </a:t>
            </a:r>
            <a:endParaRPr lang="en-US" sz="5000" dirty="0">
              <a:solidFill>
                <a:schemeClr val="tx1"/>
              </a:solidFill>
            </a:endParaRPr>
          </a:p>
          <a:p>
            <a:pPr marL="685800" lvl="1" indent="-685800">
              <a:buChar char="•"/>
            </a:pPr>
            <a:r>
              <a:rPr lang="en-US" sz="5000" dirty="0">
                <a:latin typeface="Calibri"/>
                <a:cs typeface="Calibri"/>
              </a:rPr>
              <a:t>Carbon fiber spars</a:t>
            </a:r>
            <a:endParaRPr lang="en-US" sz="5000" dirty="0">
              <a:latin typeface="Calibri"/>
            </a:endParaRPr>
          </a:p>
          <a:p>
            <a:pPr marL="685800" lvl="1" indent="-685800">
              <a:buChar char="•"/>
            </a:pPr>
            <a:r>
              <a:rPr lang="en-US" sz="5000" dirty="0">
                <a:latin typeface="Calibri"/>
                <a:cs typeface="Calibri"/>
              </a:rPr>
              <a:t>Fiberglass and </a:t>
            </a:r>
            <a:r>
              <a:rPr lang="en-US" sz="5000" dirty="0" err="1">
                <a:latin typeface="Calibri"/>
                <a:cs typeface="Calibri"/>
              </a:rPr>
              <a:t>Monokote</a:t>
            </a:r>
            <a:r>
              <a:rPr lang="en-US" sz="5000" dirty="0">
                <a:latin typeface="Calibri"/>
                <a:cs typeface="Calibri"/>
              </a:rPr>
              <a:t> skin</a:t>
            </a:r>
            <a:endParaRPr lang="en-US" sz="5000" dirty="0"/>
          </a:p>
          <a:p>
            <a:pPr marL="685800" lvl="1" indent="-685800">
              <a:buChar char="•"/>
            </a:pPr>
            <a:r>
              <a:rPr lang="en-US" sz="5000" dirty="0">
                <a:latin typeface="Calibri"/>
                <a:cs typeface="Calibri"/>
              </a:rPr>
              <a:t>Balsa wood ribs, shear webs, and stringers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36B06-FD15-D72E-CD16-58563E91E6E3}"/>
              </a:ext>
            </a:extLst>
          </p:cNvPr>
          <p:cNvSpPr txBox="1"/>
          <p:nvPr/>
        </p:nvSpPr>
        <p:spPr>
          <a:xfrm>
            <a:off x="15261675" y="22007757"/>
            <a:ext cx="12054481" cy="2755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685800">
              <a:spcAft>
                <a:spcPts val="1000"/>
              </a:spcAft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Solar Cell Output - 450 Watts                     </a:t>
            </a:r>
            <a:r>
              <a:rPr lang="en-US" sz="5000" dirty="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endParaRPr lang="en-US" sz="5000" b="1" dirty="0">
              <a:solidFill>
                <a:schemeClr val="tx1"/>
              </a:solidFill>
              <a:latin typeface="Calibri"/>
            </a:endParaRPr>
          </a:p>
          <a:p>
            <a:pPr marL="685800" indent="-685800">
              <a:spcAft>
                <a:spcPts val="1000"/>
              </a:spcAft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</a:rPr>
              <a:t>Total Battery Capacity - </a:t>
            </a:r>
            <a:r>
              <a:rPr lang="en-US" sz="5000" dirty="0">
                <a:latin typeface="Calibri"/>
                <a:cs typeface="Calibri"/>
              </a:rPr>
              <a:t> 130 Amp Hours </a:t>
            </a:r>
            <a:endParaRPr lang="en-US" dirty="0">
              <a:solidFill>
                <a:schemeClr val="tx1"/>
              </a:solidFill>
            </a:endParaRPr>
          </a:p>
          <a:p>
            <a:pPr marL="685800" indent="-685800">
              <a:spcAft>
                <a:spcPts val="1000"/>
              </a:spcAft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  <a:cs typeface="Calibri"/>
              </a:rPr>
              <a:t>Max Thrust Produced - 26 Newtons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993EB-69BB-9314-CD0E-4F882D2D2DAB}"/>
              </a:ext>
            </a:extLst>
          </p:cNvPr>
          <p:cNvSpPr txBox="1"/>
          <p:nvPr/>
        </p:nvSpPr>
        <p:spPr>
          <a:xfrm>
            <a:off x="29536113" y="30451392"/>
            <a:ext cx="13444236" cy="4067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5000" b="1" dirty="0">
                <a:latin typeface="Calibri"/>
              </a:rPr>
              <a:t>Design Methodology:</a:t>
            </a:r>
            <a:endParaRPr lang="en-US" dirty="0"/>
          </a:p>
          <a:p>
            <a:pPr marL="685800" indent="-685800">
              <a:buChar char="•"/>
            </a:pPr>
            <a:r>
              <a:rPr lang="en-US" sz="5000" dirty="0">
                <a:latin typeface="Calibri"/>
              </a:rPr>
              <a:t>Fully deconstructable</a:t>
            </a:r>
          </a:p>
          <a:p>
            <a:pPr marL="685800" indent="-685800">
              <a:buChar char="•"/>
            </a:pPr>
            <a:r>
              <a:rPr lang="en-US" sz="5000" dirty="0">
                <a:latin typeface="Calibri"/>
                <a:cs typeface="Calibri"/>
              </a:rPr>
              <a:t>Semi-monocoque</a:t>
            </a:r>
            <a:r>
              <a:rPr lang="en-US" sz="5000" dirty="0">
                <a:latin typeface="Calibri"/>
              </a:rPr>
              <a:t> fuselage structure</a:t>
            </a:r>
          </a:p>
          <a:p>
            <a:pPr marL="685800" indent="-685800">
              <a:buChar char="•"/>
            </a:pPr>
            <a:r>
              <a:rPr lang="en-US" sz="5000" dirty="0">
                <a:latin typeface="Calibri"/>
              </a:rPr>
              <a:t>High strength carbon laminate belly plate</a:t>
            </a:r>
          </a:p>
          <a:p>
            <a:pPr marL="685800" indent="-685800">
              <a:buChar char="•"/>
            </a:pPr>
            <a:r>
              <a:rPr lang="en-US" sz="5000" dirty="0">
                <a:latin typeface="Calibri"/>
              </a:rPr>
              <a:t>Facilitated access to electronics across UAS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02D12-E275-552B-D573-E1736DD29101}"/>
              </a:ext>
            </a:extLst>
          </p:cNvPr>
          <p:cNvSpPr txBox="1"/>
          <p:nvPr/>
        </p:nvSpPr>
        <p:spPr>
          <a:xfrm>
            <a:off x="25280982" y="20651538"/>
            <a:ext cx="81797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2: 104 Solar Cell Layout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F49814-420D-850C-8BDA-CEAA6BB8294E}"/>
              </a:ext>
            </a:extLst>
          </p:cNvPr>
          <p:cNvCxnSpPr/>
          <p:nvPr/>
        </p:nvCxnSpPr>
        <p:spPr>
          <a:xfrm flipH="1">
            <a:off x="14933317" y="16207227"/>
            <a:ext cx="11303" cy="21585310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A picture containing outdoor&#10;&#10;Description automatically generated">
            <a:extLst>
              <a:ext uri="{FF2B5EF4-FFF2-40B4-BE49-F238E27FC236}">
                <a16:creationId xmlns:a16="http://schemas.microsoft.com/office/drawing/2014/main" id="{2C779A47-6E83-E0D5-2BA9-4A8BD20BB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1042" y="17517549"/>
            <a:ext cx="27545433" cy="2858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30FCF5-1611-369E-F7DE-1A2B3C1E4512}"/>
              </a:ext>
            </a:extLst>
          </p:cNvPr>
          <p:cNvSpPr txBox="1"/>
          <p:nvPr/>
        </p:nvSpPr>
        <p:spPr>
          <a:xfrm>
            <a:off x="2468414" y="24133763"/>
            <a:ext cx="10315991" cy="17594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800" b="1">
                <a:latin typeface="Calibri"/>
              </a:rPr>
              <a:t>Figure 1: Dynamic Pressure Analysis</a:t>
            </a:r>
            <a:endParaRPr lang="en-US" sz="4800"/>
          </a:p>
          <a:p>
            <a:endParaRPr lang="en-US" sz="5000"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C9C821-7AAA-28A1-F87F-294B92E9E4F6}"/>
              </a:ext>
            </a:extLst>
          </p:cNvPr>
          <p:cNvSpPr txBox="1"/>
          <p:nvPr/>
        </p:nvSpPr>
        <p:spPr>
          <a:xfrm>
            <a:off x="31301154" y="22023526"/>
            <a:ext cx="10728807" cy="25288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85800" indent="-685800">
              <a:spcAft>
                <a:spcPts val="1000"/>
              </a:spcAft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  <a:cs typeface="Calibri"/>
              </a:rPr>
              <a:t>Telemetry Range – 500m</a:t>
            </a:r>
            <a:endParaRPr lang="en-US" sz="5000" dirty="0">
              <a:solidFill>
                <a:schemeClr val="tx1"/>
              </a:solidFill>
            </a:endParaRPr>
          </a:p>
          <a:p>
            <a:pPr marL="685800" indent="-685800">
              <a:buChar char="•"/>
            </a:pPr>
            <a:r>
              <a:rPr lang="en-US" sz="5000" dirty="0">
                <a:solidFill>
                  <a:schemeClr val="tx1"/>
                </a:solidFill>
                <a:latin typeface="Calibri"/>
                <a:cs typeface="Calibri"/>
              </a:rPr>
              <a:t>Position</a:t>
            </a:r>
            <a:r>
              <a:rPr lang="en-US" sz="5000" dirty="0">
                <a:latin typeface="Calibri"/>
                <a:cs typeface="Calibri"/>
              </a:rPr>
              <a:t> Determination Error - ± 2m</a:t>
            </a:r>
            <a:endParaRPr lang="en-US" sz="5000" dirty="0"/>
          </a:p>
          <a:p>
            <a:pPr marL="685800" indent="-685800">
              <a:buChar char="•"/>
            </a:pPr>
            <a:r>
              <a:rPr lang="en-US" sz="5000" dirty="0">
                <a:latin typeface="Calibri"/>
                <a:cs typeface="Calibri"/>
              </a:rPr>
              <a:t>Response Time – 0.3 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50CEA4-C216-7DE0-5128-B64EAAA7771E}"/>
              </a:ext>
            </a:extLst>
          </p:cNvPr>
          <p:cNvSpPr txBox="1"/>
          <p:nvPr/>
        </p:nvSpPr>
        <p:spPr>
          <a:xfrm>
            <a:off x="15535098" y="21115635"/>
            <a:ext cx="511302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000" b="1" dirty="0">
                <a:latin typeface="Calibri"/>
              </a:rPr>
              <a:t>Specifications:</a:t>
            </a:r>
            <a:endParaRPr lang="en-US" sz="5000" dirty="0"/>
          </a:p>
        </p:txBody>
      </p:sp>
      <p:pic>
        <p:nvPicPr>
          <p:cNvPr id="31" name="Picture 31" descr="A picture containing boat&#10;&#10;Description automatically generated">
            <a:extLst>
              <a:ext uri="{FF2B5EF4-FFF2-40B4-BE49-F238E27FC236}">
                <a16:creationId xmlns:a16="http://schemas.microsoft.com/office/drawing/2014/main" id="{951E2C13-9321-DC38-8A25-6E0AF3D2E9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20000">
            <a:off x="28446939" y="23957253"/>
            <a:ext cx="14963469" cy="74281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A31E77E-3DFA-B8A0-EF8F-E440C7521C89}"/>
              </a:ext>
            </a:extLst>
          </p:cNvPr>
          <p:cNvSpPr txBox="1"/>
          <p:nvPr/>
        </p:nvSpPr>
        <p:spPr>
          <a:xfrm>
            <a:off x="18637917" y="32707284"/>
            <a:ext cx="66152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3: Full UAS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BF996A-43F8-D1B3-A445-2363B2C1C219}"/>
              </a:ext>
            </a:extLst>
          </p:cNvPr>
          <p:cNvSpPr txBox="1"/>
          <p:nvPr/>
        </p:nvSpPr>
        <p:spPr>
          <a:xfrm>
            <a:off x="32967559" y="28621124"/>
            <a:ext cx="70304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4800" b="1" dirty="0">
                <a:latin typeface="Calibri"/>
              </a:rPr>
              <a:t>Figure 4: Fuselage Model</a:t>
            </a:r>
          </a:p>
        </p:txBody>
      </p:sp>
    </p:spTree>
    <p:extLst>
      <p:ext uri="{BB962C8B-B14F-4D97-AF65-F5344CB8AC3E}">
        <p14:creationId xmlns:p14="http://schemas.microsoft.com/office/powerpoint/2010/main" val="18548946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A97ADF5C6CE45B6F5C1000C940D7C" ma:contentTypeVersion="11" ma:contentTypeDescription="Create a new document." ma:contentTypeScope="" ma:versionID="527476613c5ba316f09a319df5f5a5c9">
  <xsd:schema xmlns:xsd="http://www.w3.org/2001/XMLSchema" xmlns:xs="http://www.w3.org/2001/XMLSchema" xmlns:p="http://schemas.microsoft.com/office/2006/metadata/properties" xmlns:ns2="701101bf-9582-45f7-9f24-7fcd2e2d68fc" targetNamespace="http://schemas.microsoft.com/office/2006/metadata/properties" ma:root="true" ma:fieldsID="edd1c702b16f6f7c5c477220771b93a7" ns2:_="">
    <xsd:import namespace="701101bf-9582-45f7-9f24-7fcd2e2d68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101bf-9582-45f7-9f24-7fcd2e2d6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a0b5cae-96a4-47e3-a5b0-3b4fac28d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1101bf-9582-45f7-9f24-7fcd2e2d68f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14FA5B-C5F2-4B4C-8791-0C6C3889A99E}">
  <ds:schemaRefs>
    <ds:schemaRef ds:uri="701101bf-9582-45f7-9f24-7fcd2e2d68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076029-5806-4A01-B407-DB1783ED8FE4}">
  <ds:schemaRefs>
    <ds:schemaRef ds:uri="701101bf-9582-45f7-9f24-7fcd2e2d68f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598937-4637-41F3-BE8B-EC3EE9EBAE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revision>394</cp:revision>
  <dcterms:created xsi:type="dcterms:W3CDTF">2007-04-04T14:17:42Z</dcterms:created>
  <dcterms:modified xsi:type="dcterms:W3CDTF">2023-04-06T04:02:28Z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0x010100282A97ADF5C6CE45B6F5C1000C940D7C</vt:lpwstr>
  </property>
  <property fmtid="{D5CDD505-2E9C-101B-9397-08002B2CF9AE}" pid="3" name="MediaServiceImageTags">
    <vt:lpwstr/>
  </property>
</Properties>
</file>