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 uri="http://customooxmlschemas.google.com/">
      <go:slidesCustomData xmlns:go="http://customooxmlschemas.google.com/" r:id="rId7" roundtripDataSignature="AMtx7mhboMVZaZ2ZX+cxtTX3C4j51OLY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p1:notes"/>
          <p:cNvSpPr/>
          <p:nvPr>
            <p:ph idx="2"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1:notes"/>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3"/>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3"/>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6"/>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8"/>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8"/>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9"/>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9"/>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9"/>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9"/>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9"/>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0"/>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1"/>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11"/>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11"/>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2"/>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2"/>
          <p:cNvSpPr/>
          <p:nvPr>
            <p:ph idx="2" type="pic"/>
          </p:nvPr>
        </p:nvSpPr>
        <p:spPr>
          <a:xfrm>
            <a:off x="8604251" y="3431325"/>
            <a:ext cx="26333450" cy="23043529"/>
          </a:xfrm>
          <a:prstGeom prst="rect">
            <a:avLst/>
          </a:prstGeom>
          <a:noFill/>
          <a:ln>
            <a:noFill/>
          </a:ln>
        </p:spPr>
      </p:sp>
      <p:sp>
        <p:nvSpPr>
          <p:cNvPr id="40" name="Google Shape;40;p12"/>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3"/>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3"/>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nvSpPr>
        <p:spPr>
          <a:xfrm>
            <a:off x="9296400" y="1410538"/>
            <a:ext cx="27352200" cy="40002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lang="en-US" sz="8000">
                <a:solidFill>
                  <a:schemeClr val="dk1"/>
                </a:solidFill>
                <a:latin typeface="Calibri"/>
                <a:ea typeface="Calibri"/>
                <a:cs typeface="Calibri"/>
                <a:sym typeface="Calibri"/>
              </a:rPr>
              <a:t>Physics Simulations on a High Throughput Computing Cluster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Andrew Capalbo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 Dr. </a:t>
            </a:r>
            <a:r>
              <a:rPr b="1" lang="en-US" sz="5400">
                <a:solidFill>
                  <a:schemeClr val="dk1"/>
                </a:solidFill>
                <a:latin typeface="Calibri"/>
                <a:ea typeface="Calibri"/>
                <a:cs typeface="Calibri"/>
                <a:sym typeface="Calibri"/>
              </a:rPr>
              <a:t>Marcus Hohlmann</a:t>
            </a:r>
            <a:r>
              <a:rPr b="1" i="0" lang="en-US" sz="5400" u="none" cap="none" strike="noStrike">
                <a:solidFill>
                  <a:schemeClr val="dk1"/>
                </a:solidFill>
                <a:latin typeface="Calibri"/>
                <a:ea typeface="Calibri"/>
                <a:cs typeface="Calibri"/>
                <a:sym typeface="Calibri"/>
              </a:rPr>
              <a:t>, Dept. of</a:t>
            </a:r>
            <a:r>
              <a:rPr b="1" lang="en-US" sz="5400">
                <a:solidFill>
                  <a:schemeClr val="dk1"/>
                </a:solidFill>
                <a:latin typeface="Calibri"/>
                <a:ea typeface="Calibri"/>
                <a:cs typeface="Calibri"/>
                <a:sym typeface="Calibri"/>
              </a:rPr>
              <a:t> APSS</a:t>
            </a:r>
            <a:r>
              <a:rPr b="1" i="0" lang="en-US" sz="5400" u="none" cap="none" strike="noStrike">
                <a:solidFill>
                  <a:schemeClr val="dk1"/>
                </a:solidFill>
                <a:latin typeface="Calibri"/>
                <a:ea typeface="Calibri"/>
                <a:cs typeface="Calibri"/>
                <a:sym typeface="Calibri"/>
              </a:rPr>
              <a:t>, Florida Institute of Technology</a:t>
            </a:r>
            <a:endParaRPr b="1" i="0" sz="5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400"/>
              <a:buFont typeface="Arial"/>
              <a:buNone/>
            </a:pPr>
            <a:r>
              <a:rPr b="1" lang="en-US" sz="5400">
                <a:solidFill>
                  <a:schemeClr val="dk1"/>
                </a:solidFill>
                <a:latin typeface="Calibri"/>
                <a:ea typeface="Calibri"/>
                <a:cs typeface="Calibri"/>
                <a:sym typeface="Calibri"/>
              </a:rPr>
              <a:t>Faculty</a:t>
            </a:r>
            <a:r>
              <a:rPr b="1" lang="en-US" sz="5400">
                <a:solidFill>
                  <a:schemeClr val="dk1"/>
                </a:solidFill>
                <a:latin typeface="Calibri"/>
                <a:ea typeface="Calibri"/>
                <a:cs typeface="Calibri"/>
                <a:sym typeface="Calibri"/>
              </a:rPr>
              <a:t> Observer: Dr. Hamid Rassoul, Dept. of APSS, Florida Institute of Technology</a:t>
            </a:r>
            <a:endParaRPr b="1" sz="540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pic>
        <p:nvPicPr>
          <p:cNvPr descr="screen, Laptop, education, symbols, Computer, science, signs, tool Icon" id="52" name="Google Shape;52;p1"/>
          <p:cNvPicPr preferRelativeResize="0"/>
          <p:nvPr/>
        </p:nvPicPr>
        <p:blipFill rotWithShape="1">
          <a:blip r:embed="rId3">
            <a:alphaModFix/>
          </a:blip>
          <a:srcRect b="0" l="0" r="0" t="0"/>
          <a:stretch/>
        </p:blipFill>
        <p:spPr>
          <a:xfrm>
            <a:off x="39129047" y="496138"/>
            <a:ext cx="1828800" cy="1828800"/>
          </a:xfrm>
          <a:prstGeom prst="rect">
            <a:avLst/>
          </a:prstGeom>
          <a:noFill/>
          <a:ln>
            <a:noFill/>
          </a:ln>
        </p:spPr>
      </p:pic>
      <p:pic>
        <p:nvPicPr>
          <p:cNvPr descr="Image result for electron silhouette" id="53" name="Google Shape;53;p1"/>
          <p:cNvPicPr preferRelativeResize="0"/>
          <p:nvPr/>
        </p:nvPicPr>
        <p:blipFill rotWithShape="1">
          <a:blip r:embed="rId4">
            <a:alphaModFix/>
          </a:blip>
          <a:srcRect b="0" l="0" r="0" t="0"/>
          <a:stretch/>
        </p:blipFill>
        <p:spPr>
          <a:xfrm>
            <a:off x="36974431" y="496152"/>
            <a:ext cx="1828800" cy="1828800"/>
          </a:xfrm>
          <a:prstGeom prst="rect">
            <a:avLst/>
          </a:prstGeom>
          <a:noFill/>
          <a:ln>
            <a:noFill/>
          </a:ln>
        </p:spPr>
      </p:pic>
      <p:pic>
        <p:nvPicPr>
          <p:cNvPr id="54" name="Google Shape;54;p1"/>
          <p:cNvPicPr preferRelativeResize="0"/>
          <p:nvPr/>
        </p:nvPicPr>
        <p:blipFill rotWithShape="1">
          <a:blip r:embed="rId5">
            <a:alphaModFix/>
          </a:blip>
          <a:srcRect b="0" l="0" r="0" t="0"/>
          <a:stretch/>
        </p:blipFill>
        <p:spPr>
          <a:xfrm>
            <a:off x="41263054" y="496150"/>
            <a:ext cx="2253100" cy="1828800"/>
          </a:xfrm>
          <a:prstGeom prst="rect">
            <a:avLst/>
          </a:prstGeom>
          <a:noFill/>
          <a:ln>
            <a:noFill/>
          </a:ln>
        </p:spPr>
      </p:pic>
      <p:sp>
        <p:nvSpPr>
          <p:cNvPr id="55" name="Google Shape;55;p1"/>
          <p:cNvSpPr txBox="1"/>
          <p:nvPr/>
        </p:nvSpPr>
        <p:spPr>
          <a:xfrm>
            <a:off x="709875" y="6939125"/>
            <a:ext cx="14066100" cy="658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8000" u="sng">
                <a:solidFill>
                  <a:srgbClr val="980000"/>
                </a:solidFill>
                <a:latin typeface="Calibri"/>
                <a:ea typeface="Calibri"/>
                <a:cs typeface="Calibri"/>
                <a:sym typeface="Calibri"/>
              </a:rPr>
              <a:t>Background</a:t>
            </a:r>
            <a:endParaRPr b="1" sz="8000" u="sng">
              <a:solidFill>
                <a:srgbClr val="980000"/>
              </a:solidFill>
              <a:latin typeface="Calibri"/>
              <a:ea typeface="Calibri"/>
              <a:cs typeface="Calibri"/>
              <a:sym typeface="Calibri"/>
            </a:endParaRPr>
          </a:p>
          <a:p>
            <a:pPr indent="0" lvl="0" marL="0" rtl="0" algn="l">
              <a:spcBef>
                <a:spcPts val="0"/>
              </a:spcBef>
              <a:spcAft>
                <a:spcPts val="0"/>
              </a:spcAft>
              <a:buNone/>
            </a:pPr>
            <a:r>
              <a:rPr lang="en-US" sz="4800">
                <a:latin typeface="Calibri"/>
                <a:ea typeface="Calibri"/>
                <a:cs typeface="Calibri"/>
                <a:sym typeface="Calibri"/>
              </a:rPr>
              <a:t>The HEP Computing Cluster is owned by Dr. Hohlmann’s physics group and is used by its members to conduct simulations. The rebuild process was started in Spring of 2022 and was completed this past Fall. The cluster is comprised of 20 worker nodes, 16 of which are </a:t>
            </a:r>
            <a:r>
              <a:rPr lang="en-US" sz="4800">
                <a:latin typeface="Calibri"/>
                <a:ea typeface="Calibri"/>
                <a:cs typeface="Calibri"/>
                <a:sym typeface="Calibri"/>
              </a:rPr>
              <a:t>currently</a:t>
            </a:r>
            <a:r>
              <a:rPr lang="en-US" sz="4800">
                <a:latin typeface="Calibri"/>
                <a:ea typeface="Calibri"/>
                <a:cs typeface="Calibri"/>
                <a:sym typeface="Calibri"/>
              </a:rPr>
              <a:t> active,  a frontend compute element (CE) and 2 Network Attached Storage (NAS) devices.</a:t>
            </a:r>
            <a:endParaRPr sz="4800">
              <a:latin typeface="Calibri"/>
              <a:ea typeface="Calibri"/>
              <a:cs typeface="Calibri"/>
              <a:sym typeface="Calibri"/>
            </a:endParaRPr>
          </a:p>
        </p:txBody>
      </p:sp>
      <p:sp>
        <p:nvSpPr>
          <p:cNvPr id="56" name="Google Shape;56;p1"/>
          <p:cNvSpPr txBox="1"/>
          <p:nvPr/>
        </p:nvSpPr>
        <p:spPr>
          <a:xfrm>
            <a:off x="15204325" y="6834900"/>
            <a:ext cx="14358000" cy="3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8000" u="sng">
                <a:solidFill>
                  <a:srgbClr val="980000"/>
                </a:solidFill>
                <a:latin typeface="Calibri"/>
                <a:ea typeface="Calibri"/>
                <a:cs typeface="Calibri"/>
                <a:sym typeface="Calibri"/>
              </a:rPr>
              <a:t>Methods and Software</a:t>
            </a:r>
            <a:endParaRPr b="1" sz="8000" u="sng">
              <a:solidFill>
                <a:srgbClr val="980000"/>
              </a:solidFill>
              <a:latin typeface="Calibri"/>
              <a:ea typeface="Calibri"/>
              <a:cs typeface="Calibri"/>
              <a:sym typeface="Calibri"/>
            </a:endParaRPr>
          </a:p>
          <a:p>
            <a:pPr indent="0" lvl="0" marL="0" rtl="0" algn="l">
              <a:spcBef>
                <a:spcPts val="0"/>
              </a:spcBef>
              <a:spcAft>
                <a:spcPts val="0"/>
              </a:spcAft>
              <a:buNone/>
            </a:pPr>
            <a:r>
              <a:rPr lang="en-US" sz="4800">
                <a:latin typeface="Calibri"/>
                <a:ea typeface="Calibri"/>
                <a:cs typeface="Calibri"/>
                <a:sym typeface="Calibri"/>
              </a:rPr>
              <a:t>This project required many software packages to run the simulations. These include:</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Geant4, used for simulating particle collisions and interactions.</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CMSSW, is a software packaged </a:t>
            </a:r>
            <a:r>
              <a:rPr lang="en-US" sz="4800">
                <a:latin typeface="Calibri"/>
                <a:ea typeface="Calibri"/>
                <a:cs typeface="Calibri"/>
                <a:sym typeface="Calibri"/>
              </a:rPr>
              <a:t>maintained</a:t>
            </a:r>
            <a:r>
              <a:rPr lang="en-US" sz="4800">
                <a:latin typeface="Calibri"/>
                <a:ea typeface="Calibri"/>
                <a:cs typeface="Calibri"/>
                <a:sym typeface="Calibri"/>
              </a:rPr>
              <a:t> by the CMS project at CERN, and is used for simulating the P-P collision producing a dark photon.</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MadGraph, a Monte Carlo event generator that is used to define the process of the P-P collision as input to CMSSW.</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Pythia, another Monte Carlo simulator, is used in conjunction with CMSSW to recreate accurate particle collisions. </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HTCondor is the batch-job scheduling software that is used to distribute jobs over the available pool of nodes. </a:t>
            </a:r>
            <a:endParaRPr sz="4800">
              <a:latin typeface="Calibri"/>
              <a:ea typeface="Calibri"/>
              <a:cs typeface="Calibri"/>
              <a:sym typeface="Calibri"/>
            </a:endParaRPr>
          </a:p>
          <a:p>
            <a:pPr indent="0" lvl="0" marL="0" rtl="0" algn="l">
              <a:spcBef>
                <a:spcPts val="0"/>
              </a:spcBef>
              <a:spcAft>
                <a:spcPts val="0"/>
              </a:spcAft>
              <a:buNone/>
            </a:pPr>
            <a:r>
              <a:rPr lang="en-US" sz="4800">
                <a:latin typeface="Calibri"/>
                <a:ea typeface="Calibri"/>
                <a:cs typeface="Calibri"/>
                <a:sym typeface="Calibri"/>
              </a:rPr>
              <a:t>The GEM detector is simulated by firing a beam of electrons at the detector and tracking their positions. This output can the be analyzed. </a:t>
            </a:r>
            <a:endParaRPr sz="4800">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a:p>
            <a:pPr indent="0" lvl="0" marL="0" rtl="0" algn="l">
              <a:spcBef>
                <a:spcPts val="0"/>
              </a:spcBef>
              <a:spcAft>
                <a:spcPts val="0"/>
              </a:spcAft>
              <a:buNone/>
            </a:pPr>
            <a:r>
              <a:t/>
            </a:r>
            <a:endParaRPr sz="4500">
              <a:latin typeface="Calibri"/>
              <a:ea typeface="Calibri"/>
              <a:cs typeface="Calibri"/>
              <a:sym typeface="Calibri"/>
            </a:endParaRPr>
          </a:p>
          <a:p>
            <a:pPr indent="0" lvl="0" marL="0" rtl="0" algn="ctr">
              <a:spcBef>
                <a:spcPts val="0"/>
              </a:spcBef>
              <a:spcAft>
                <a:spcPts val="0"/>
              </a:spcAft>
              <a:buNone/>
            </a:pPr>
            <a:r>
              <a:rPr b="1" lang="en-US" sz="4500">
                <a:latin typeface="Calibri"/>
                <a:ea typeface="Calibri"/>
                <a:cs typeface="Calibri"/>
                <a:sym typeface="Calibri"/>
              </a:rPr>
              <a:t>Fig 4</a:t>
            </a:r>
            <a:r>
              <a:rPr lang="en-US" sz="4500">
                <a:latin typeface="Calibri"/>
                <a:ea typeface="Calibri"/>
                <a:cs typeface="Calibri"/>
                <a:sym typeface="Calibri"/>
              </a:rPr>
              <a:t>: Feynman Diagram of P-P collision, Stephen Butalla, 2023</a:t>
            </a:r>
            <a:endParaRPr sz="4500">
              <a:latin typeface="Calibri"/>
              <a:ea typeface="Calibri"/>
              <a:cs typeface="Calibri"/>
              <a:sym typeface="Calibri"/>
            </a:endParaRPr>
          </a:p>
          <a:p>
            <a:pPr indent="0" lvl="0" marL="0" rtl="0" algn="l">
              <a:spcBef>
                <a:spcPts val="0"/>
              </a:spcBef>
              <a:spcAft>
                <a:spcPts val="0"/>
              </a:spcAft>
              <a:buNone/>
            </a:pPr>
            <a:r>
              <a:rPr lang="en-US" sz="4800">
                <a:latin typeface="Calibri"/>
                <a:ea typeface="Calibri"/>
                <a:cs typeface="Calibri"/>
                <a:sym typeface="Calibri"/>
              </a:rPr>
              <a:t>The CMSSW simulation has 4 stages. Stage 1:  Production of </a:t>
            </a:r>
            <a:r>
              <a:rPr lang="en-US" sz="4800">
                <a:latin typeface="Calibri"/>
                <a:ea typeface="Calibri"/>
                <a:cs typeface="Calibri"/>
                <a:sym typeface="Calibri"/>
              </a:rPr>
              <a:t>Universal</a:t>
            </a:r>
            <a:r>
              <a:rPr lang="en-US" sz="4800">
                <a:latin typeface="Calibri"/>
                <a:ea typeface="Calibri"/>
                <a:cs typeface="Calibri"/>
                <a:sym typeface="Calibri"/>
              </a:rPr>
              <a:t> Feynman Output (UFO) files using Mathematica. These files were provided by Stephen Butalla. Stage 2: Use UFO as </a:t>
            </a:r>
            <a:r>
              <a:rPr lang="en-US" sz="4800">
                <a:latin typeface="Calibri"/>
                <a:ea typeface="Calibri"/>
                <a:cs typeface="Calibri"/>
                <a:sym typeface="Calibri"/>
              </a:rPr>
              <a:t>input</a:t>
            </a:r>
            <a:r>
              <a:rPr lang="en-US" sz="4800">
                <a:latin typeface="Calibri"/>
                <a:ea typeface="Calibri"/>
                <a:cs typeface="Calibri"/>
                <a:sym typeface="Calibri"/>
              </a:rPr>
              <a:t> to MadGraph, where the dark photon and fermion and the collision are generated in the form of  Les Houches Events (LHE) files. Stage 3:Using </a:t>
            </a:r>
            <a:r>
              <a:rPr lang="en-US" sz="4800">
                <a:latin typeface="Calibri"/>
                <a:ea typeface="Calibri"/>
                <a:cs typeface="Calibri"/>
                <a:sym typeface="Calibri"/>
              </a:rPr>
              <a:t>these</a:t>
            </a:r>
            <a:r>
              <a:rPr lang="en-US" sz="4800">
                <a:latin typeface="Calibri"/>
                <a:ea typeface="Calibri"/>
                <a:cs typeface="Calibri"/>
                <a:sym typeface="Calibri"/>
              </a:rPr>
              <a:t> LHE files as input to CMSSW, where the collision is simulated in </a:t>
            </a:r>
            <a:r>
              <a:rPr lang="en-US" sz="4800">
                <a:latin typeface="Calibri"/>
                <a:ea typeface="Calibri"/>
                <a:cs typeface="Calibri"/>
                <a:sym typeface="Calibri"/>
              </a:rPr>
              <a:t>conjunction</a:t>
            </a:r>
            <a:r>
              <a:rPr lang="en-US" sz="4800">
                <a:latin typeface="Calibri"/>
                <a:ea typeface="Calibri"/>
                <a:cs typeface="Calibri"/>
                <a:sym typeface="Calibri"/>
              </a:rPr>
              <a:t> with Pythia and Geant4. Stage 4: Analyzing output using a CutFlow Analyzer code which cuts the data based on kinematic analysis. This portion of the project has been halted at step 3. A required package for CMSSW, MuJetAnalysis, is missing, and attempts to install have resulted in errors. </a:t>
            </a:r>
            <a:endParaRPr sz="4800">
              <a:latin typeface="Calibri"/>
              <a:ea typeface="Calibri"/>
              <a:cs typeface="Calibri"/>
              <a:sym typeface="Calibri"/>
            </a:endParaRPr>
          </a:p>
        </p:txBody>
      </p:sp>
      <p:sp>
        <p:nvSpPr>
          <p:cNvPr id="57" name="Google Shape;57;p1"/>
          <p:cNvSpPr txBox="1"/>
          <p:nvPr/>
        </p:nvSpPr>
        <p:spPr>
          <a:xfrm>
            <a:off x="30949325" y="11321713"/>
            <a:ext cx="114090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8000" u="sng">
                <a:solidFill>
                  <a:srgbClr val="980000"/>
                </a:solidFill>
                <a:latin typeface="Calibri"/>
                <a:ea typeface="Calibri"/>
                <a:cs typeface="Calibri"/>
                <a:sym typeface="Calibri"/>
              </a:rPr>
              <a:t>Results and Conclusions</a:t>
            </a:r>
            <a:endParaRPr b="1" sz="8000" u="sng">
              <a:solidFill>
                <a:srgbClr val="980000"/>
              </a:solidFill>
              <a:latin typeface="Calibri"/>
              <a:ea typeface="Calibri"/>
              <a:cs typeface="Calibri"/>
              <a:sym typeface="Calibri"/>
            </a:endParaRPr>
          </a:p>
        </p:txBody>
      </p:sp>
      <p:sp>
        <p:nvSpPr>
          <p:cNvPr id="58" name="Google Shape;58;p1"/>
          <p:cNvSpPr txBox="1"/>
          <p:nvPr/>
        </p:nvSpPr>
        <p:spPr>
          <a:xfrm>
            <a:off x="29708250" y="34884200"/>
            <a:ext cx="134241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7000" u="sng">
                <a:solidFill>
                  <a:srgbClr val="980000"/>
                </a:solidFill>
                <a:latin typeface="Calibri"/>
                <a:ea typeface="Calibri"/>
                <a:cs typeface="Calibri"/>
                <a:sym typeface="Calibri"/>
              </a:rPr>
              <a:t>Acknowledgements</a:t>
            </a:r>
            <a:endParaRPr b="1" sz="7000" u="sng">
              <a:solidFill>
                <a:srgbClr val="980000"/>
              </a:solidFill>
              <a:latin typeface="Calibri"/>
              <a:ea typeface="Calibri"/>
              <a:cs typeface="Calibri"/>
              <a:sym typeface="Calibri"/>
            </a:endParaRPr>
          </a:p>
        </p:txBody>
      </p:sp>
      <p:sp>
        <p:nvSpPr>
          <p:cNvPr id="59" name="Google Shape;59;p1"/>
          <p:cNvSpPr txBox="1"/>
          <p:nvPr/>
        </p:nvSpPr>
        <p:spPr>
          <a:xfrm>
            <a:off x="30321125" y="6855500"/>
            <a:ext cx="12665400" cy="560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8000" u="sng">
                <a:solidFill>
                  <a:srgbClr val="980000"/>
                </a:solidFill>
                <a:latin typeface="Calibri"/>
                <a:ea typeface="Calibri"/>
                <a:cs typeface="Calibri"/>
                <a:sym typeface="Calibri"/>
              </a:rPr>
              <a:t>Methods Cont.</a:t>
            </a:r>
            <a:endParaRPr b="1" sz="8000" u="sng">
              <a:solidFill>
                <a:srgbClr val="98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A script was written that runs the simulation in batches of up to 300 jobs. A similar script was written to perform this same process using HTCondor. </a:t>
            </a:r>
            <a:endParaRPr b="1" sz="7800" u="sng">
              <a:solidFill>
                <a:srgbClr val="760000"/>
              </a:solidFill>
              <a:latin typeface="Calibri"/>
              <a:ea typeface="Calibri"/>
              <a:cs typeface="Calibri"/>
              <a:sym typeface="Calibri"/>
            </a:endParaRPr>
          </a:p>
          <a:p>
            <a:pPr indent="0" lvl="0" marL="0" rtl="0" algn="l">
              <a:spcBef>
                <a:spcPts val="0"/>
              </a:spcBef>
              <a:spcAft>
                <a:spcPts val="0"/>
              </a:spcAft>
              <a:buNone/>
            </a:pPr>
            <a:r>
              <a:t/>
            </a:r>
            <a:endParaRPr b="1" sz="8000" u="sng">
              <a:solidFill>
                <a:srgbClr val="760000"/>
              </a:solidFill>
              <a:latin typeface="Calibri"/>
              <a:ea typeface="Calibri"/>
              <a:cs typeface="Calibri"/>
              <a:sym typeface="Calibri"/>
            </a:endParaRPr>
          </a:p>
        </p:txBody>
      </p:sp>
      <p:pic>
        <p:nvPicPr>
          <p:cNvPr id="60" name="Google Shape;60;p1"/>
          <p:cNvPicPr preferRelativeResize="0"/>
          <p:nvPr/>
        </p:nvPicPr>
        <p:blipFill>
          <a:blip r:embed="rId6">
            <a:alphaModFix/>
          </a:blip>
          <a:stretch>
            <a:fillRect/>
          </a:stretch>
        </p:blipFill>
        <p:spPr>
          <a:xfrm>
            <a:off x="5804975" y="14472725"/>
            <a:ext cx="8936874" cy="5946300"/>
          </a:xfrm>
          <a:prstGeom prst="rect">
            <a:avLst/>
          </a:prstGeom>
          <a:noFill/>
          <a:ln>
            <a:noFill/>
          </a:ln>
        </p:spPr>
      </p:pic>
      <p:pic>
        <p:nvPicPr>
          <p:cNvPr id="61" name="Google Shape;61;p1"/>
          <p:cNvPicPr preferRelativeResize="0"/>
          <p:nvPr/>
        </p:nvPicPr>
        <p:blipFill>
          <a:blip r:embed="rId7">
            <a:alphaModFix/>
          </a:blip>
          <a:stretch>
            <a:fillRect/>
          </a:stretch>
        </p:blipFill>
        <p:spPr>
          <a:xfrm>
            <a:off x="16766400" y="22296725"/>
            <a:ext cx="11408952" cy="4627100"/>
          </a:xfrm>
          <a:prstGeom prst="rect">
            <a:avLst/>
          </a:prstGeom>
          <a:noFill/>
          <a:ln>
            <a:noFill/>
          </a:ln>
        </p:spPr>
      </p:pic>
      <p:sp>
        <p:nvSpPr>
          <p:cNvPr id="62" name="Google Shape;62;p1"/>
          <p:cNvSpPr txBox="1"/>
          <p:nvPr/>
        </p:nvSpPr>
        <p:spPr>
          <a:xfrm flipH="1">
            <a:off x="1109025" y="22897025"/>
            <a:ext cx="14066100" cy="609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latin typeface="Calibri"/>
                <a:ea typeface="Calibri"/>
                <a:cs typeface="Calibri"/>
                <a:sym typeface="Calibri"/>
              </a:rPr>
              <a:t>The first simulation to be tested was a Gas Electron Multiplier (GEM) detector. This detector is used in the CMS experiment at the Large Hadron Collider. It is comprised of 3 GEM foils, which are 50 𝞵m of kapton sandwiched between  5 </a:t>
            </a:r>
            <a:r>
              <a:rPr lang="en-US" sz="4800">
                <a:solidFill>
                  <a:schemeClr val="dk1"/>
                </a:solidFill>
                <a:latin typeface="Calibri"/>
                <a:ea typeface="Calibri"/>
                <a:cs typeface="Calibri"/>
                <a:sym typeface="Calibri"/>
              </a:rPr>
              <a:t>𝞵m of copper.  The second simulation is a recreation of a proton-proton collision which produces a dark photon in the CMS detector using CMS Software Components (CMSSW)</a:t>
            </a:r>
            <a:endParaRPr sz="4800">
              <a:latin typeface="Calibri"/>
              <a:ea typeface="Calibri"/>
              <a:cs typeface="Calibri"/>
              <a:sym typeface="Calibri"/>
            </a:endParaRPr>
          </a:p>
        </p:txBody>
      </p:sp>
      <p:sp>
        <p:nvSpPr>
          <p:cNvPr id="63" name="Google Shape;63;p1"/>
          <p:cNvSpPr txBox="1"/>
          <p:nvPr/>
        </p:nvSpPr>
        <p:spPr>
          <a:xfrm>
            <a:off x="30058475" y="21734475"/>
            <a:ext cx="13190700" cy="1348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latin typeface="Calibri"/>
                <a:ea typeface="Calibri"/>
                <a:cs typeface="Calibri"/>
                <a:sym typeface="Calibri"/>
              </a:rPr>
              <a:t>The first round of testing using the Geant4 detector shows an exponential growth in computation time for an </a:t>
            </a:r>
            <a:r>
              <a:rPr lang="en-US" sz="4800">
                <a:latin typeface="Calibri"/>
                <a:ea typeface="Calibri"/>
                <a:cs typeface="Calibri"/>
                <a:sym typeface="Calibri"/>
              </a:rPr>
              <a:t>average laptop, while the cluster has a small increase and then levels off to about 30 minutes. These results showcase the parallel computing capabilities of the cluster. The laptop must perform each simulation sequentially, thus resulting in the exponential growth. The cluster, however, is able to distribute the batch of jobs over a pool of over 100 CPU’s. There is a slight increase in growth in computation time as the HTCondor system is controlled by the CE using a scheduling daemon. When a large number of jobs are submitted, this daemon can get behind in scheduling jobs. When paired with the increase in network traffic, there is bound to be a small increase over time using the cluster. However, its computing capabilities far outperform the laptop on large batch jobs. </a:t>
            </a:r>
            <a:endParaRPr sz="4800">
              <a:latin typeface="Calibri"/>
              <a:ea typeface="Calibri"/>
              <a:cs typeface="Calibri"/>
              <a:sym typeface="Calibri"/>
            </a:endParaRPr>
          </a:p>
        </p:txBody>
      </p:sp>
      <p:pic>
        <p:nvPicPr>
          <p:cNvPr id="64" name="Google Shape;64;p1"/>
          <p:cNvPicPr preferRelativeResize="0"/>
          <p:nvPr/>
        </p:nvPicPr>
        <p:blipFill>
          <a:blip r:embed="rId8">
            <a:alphaModFix/>
          </a:blip>
          <a:stretch>
            <a:fillRect/>
          </a:stretch>
        </p:blipFill>
        <p:spPr>
          <a:xfrm>
            <a:off x="3183909" y="28992425"/>
            <a:ext cx="9118040" cy="7153875"/>
          </a:xfrm>
          <a:prstGeom prst="rect">
            <a:avLst/>
          </a:prstGeom>
          <a:noFill/>
          <a:ln>
            <a:noFill/>
          </a:ln>
        </p:spPr>
      </p:pic>
      <p:sp>
        <p:nvSpPr>
          <p:cNvPr id="65" name="Google Shape;65;p1"/>
          <p:cNvSpPr txBox="1"/>
          <p:nvPr/>
        </p:nvSpPr>
        <p:spPr>
          <a:xfrm>
            <a:off x="5663525" y="20634425"/>
            <a:ext cx="90783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500">
                <a:solidFill>
                  <a:schemeClr val="dk1"/>
                </a:solidFill>
                <a:latin typeface="Calibri"/>
                <a:ea typeface="Calibri"/>
                <a:cs typeface="Calibri"/>
                <a:sym typeface="Calibri"/>
              </a:rPr>
              <a:t> Fig. 2:</a:t>
            </a:r>
            <a:r>
              <a:rPr lang="en-US" sz="4500">
                <a:solidFill>
                  <a:schemeClr val="dk1"/>
                </a:solidFill>
                <a:latin typeface="Calibri"/>
                <a:ea typeface="Calibri"/>
                <a:cs typeface="Calibri"/>
                <a:sym typeface="Calibri"/>
              </a:rPr>
              <a:t> Expanded </a:t>
            </a:r>
            <a:r>
              <a:rPr lang="en-US" sz="4500">
                <a:solidFill>
                  <a:schemeClr val="dk1"/>
                </a:solidFill>
                <a:latin typeface="Calibri"/>
                <a:ea typeface="Calibri"/>
                <a:cs typeface="Calibri"/>
                <a:sym typeface="Calibri"/>
              </a:rPr>
              <a:t>view</a:t>
            </a:r>
            <a:r>
              <a:rPr lang="en-US" sz="4500">
                <a:solidFill>
                  <a:schemeClr val="dk1"/>
                </a:solidFill>
                <a:latin typeface="Calibri"/>
                <a:ea typeface="Calibri"/>
                <a:cs typeface="Calibri"/>
                <a:sym typeface="Calibri"/>
              </a:rPr>
              <a:t> of GEM detector ,  D. Abbaneo, M. Abbas, M. Abbrescia et al, 2019</a:t>
            </a:r>
            <a:endParaRPr sz="4500">
              <a:solidFill>
                <a:schemeClr val="dk1"/>
              </a:solidFill>
              <a:latin typeface="Calibri"/>
              <a:ea typeface="Calibri"/>
              <a:cs typeface="Calibri"/>
              <a:sym typeface="Calibri"/>
            </a:endParaRPr>
          </a:p>
        </p:txBody>
      </p:sp>
      <p:sp>
        <p:nvSpPr>
          <p:cNvPr id="66" name="Google Shape;66;p1"/>
          <p:cNvSpPr txBox="1"/>
          <p:nvPr/>
        </p:nvSpPr>
        <p:spPr>
          <a:xfrm>
            <a:off x="992350" y="20634425"/>
            <a:ext cx="4529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4800">
                <a:solidFill>
                  <a:schemeClr val="dk1"/>
                </a:solidFill>
                <a:latin typeface="Calibri"/>
                <a:ea typeface="Calibri"/>
                <a:cs typeface="Calibri"/>
                <a:sym typeface="Calibri"/>
              </a:rPr>
              <a:t>Fig. 1: </a:t>
            </a:r>
            <a:r>
              <a:rPr lang="en-US" sz="4800">
                <a:solidFill>
                  <a:schemeClr val="dk1"/>
                </a:solidFill>
                <a:latin typeface="Calibri"/>
                <a:ea typeface="Calibri"/>
                <a:cs typeface="Calibri"/>
                <a:sym typeface="Calibri"/>
              </a:rPr>
              <a:t>HEP Compute Cluster</a:t>
            </a:r>
            <a:endParaRPr/>
          </a:p>
        </p:txBody>
      </p:sp>
      <p:sp>
        <p:nvSpPr>
          <p:cNvPr id="67" name="Google Shape;67;p1"/>
          <p:cNvSpPr txBox="1"/>
          <p:nvPr/>
        </p:nvSpPr>
        <p:spPr>
          <a:xfrm>
            <a:off x="2568100" y="36245250"/>
            <a:ext cx="12173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4500">
                <a:solidFill>
                  <a:schemeClr val="dk1"/>
                </a:solidFill>
                <a:latin typeface="Calibri"/>
                <a:ea typeface="Calibri"/>
                <a:cs typeface="Calibri"/>
                <a:sym typeface="Calibri"/>
              </a:rPr>
              <a:t>Fig. 3:</a:t>
            </a:r>
            <a:r>
              <a:rPr lang="en-US" sz="4500">
                <a:solidFill>
                  <a:schemeClr val="dk1"/>
                </a:solidFill>
                <a:latin typeface="Calibri"/>
                <a:ea typeface="Calibri"/>
                <a:cs typeface="Calibri"/>
                <a:sym typeface="Calibri"/>
              </a:rPr>
              <a:t>  Render of CMS Endcap ,  D. Abbaneo, M. Abbas, M. Abbrescia et al, 2019</a:t>
            </a:r>
            <a:endParaRPr/>
          </a:p>
        </p:txBody>
      </p:sp>
      <p:sp>
        <p:nvSpPr>
          <p:cNvPr id="68" name="Google Shape;68;p1"/>
          <p:cNvSpPr txBox="1"/>
          <p:nvPr/>
        </p:nvSpPr>
        <p:spPr>
          <a:xfrm>
            <a:off x="30058475" y="35829600"/>
            <a:ext cx="131907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latin typeface="Calibri"/>
                <a:ea typeface="Calibri"/>
                <a:cs typeface="Calibri"/>
                <a:sym typeface="Calibri"/>
              </a:rPr>
              <a:t>Thank you to  Merrick Lavinsky, Stephen Butalla, Zackery Wihela, Jose Fuentes, and Dr. Marcus Hohlmann for their assistance with this project.</a:t>
            </a:r>
            <a:endParaRPr sz="4800">
              <a:latin typeface="Calibri"/>
              <a:ea typeface="Calibri"/>
              <a:cs typeface="Calibri"/>
              <a:sym typeface="Calibri"/>
            </a:endParaRPr>
          </a:p>
        </p:txBody>
      </p:sp>
      <p:sp>
        <p:nvSpPr>
          <p:cNvPr id="69" name="Google Shape;69;p1"/>
          <p:cNvSpPr txBox="1"/>
          <p:nvPr/>
        </p:nvSpPr>
        <p:spPr>
          <a:xfrm>
            <a:off x="30729725" y="20569150"/>
            <a:ext cx="11848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500">
                <a:latin typeface="Calibri"/>
                <a:ea typeface="Calibri"/>
                <a:cs typeface="Calibri"/>
                <a:sym typeface="Calibri"/>
              </a:rPr>
              <a:t>Fig. 5:</a:t>
            </a:r>
            <a:r>
              <a:rPr lang="en-US" sz="4500">
                <a:latin typeface="Calibri"/>
                <a:ea typeface="Calibri"/>
                <a:cs typeface="Calibri"/>
                <a:sym typeface="Calibri"/>
              </a:rPr>
              <a:t> Computation Metrics for GEM Detector</a:t>
            </a:r>
            <a:endParaRPr sz="4500">
              <a:latin typeface="Calibri"/>
              <a:ea typeface="Calibri"/>
              <a:cs typeface="Calibri"/>
              <a:sym typeface="Calibri"/>
            </a:endParaRPr>
          </a:p>
        </p:txBody>
      </p:sp>
      <p:pic>
        <p:nvPicPr>
          <p:cNvPr id="70" name="Google Shape;70;p1"/>
          <p:cNvPicPr preferRelativeResize="0"/>
          <p:nvPr/>
        </p:nvPicPr>
        <p:blipFill>
          <a:blip r:embed="rId9">
            <a:alphaModFix/>
          </a:blip>
          <a:stretch>
            <a:fillRect/>
          </a:stretch>
        </p:blipFill>
        <p:spPr>
          <a:xfrm>
            <a:off x="29714725" y="12890140"/>
            <a:ext cx="12665400" cy="7831439"/>
          </a:xfrm>
          <a:prstGeom prst="rect">
            <a:avLst/>
          </a:prstGeom>
          <a:noFill/>
          <a:ln>
            <a:noFill/>
          </a:ln>
        </p:spPr>
      </p:pic>
      <p:pic>
        <p:nvPicPr>
          <p:cNvPr id="71" name="Google Shape;71;p1"/>
          <p:cNvPicPr preferRelativeResize="0"/>
          <p:nvPr/>
        </p:nvPicPr>
        <p:blipFill rotWithShape="1">
          <a:blip r:embed="rId10">
            <a:alphaModFix/>
          </a:blip>
          <a:srcRect b="0" l="11211" r="11466" t="0"/>
          <a:stretch/>
        </p:blipFill>
        <p:spPr>
          <a:xfrm>
            <a:off x="1397800" y="13679525"/>
            <a:ext cx="3944701" cy="6802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2007-04-04T14:17:42Z</dcterms:created>
  <dc:creator>shopper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