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0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43891200" cy="384048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0" roundtripDataSignature="AMtx7mjCJEoeVLJPb7mFCyTn54l5Z/At7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6B9801-957A-1FDF-F87F-84C7B15B65F8}" name="Andrew Palmer" initials="AP" userId="S::apalmer@fit.edu::12288e88-a2f6-4aff-a411-3afabb7b160c" providerId="AD"/>
  <p188:author id="{0EC1CA44-AE2D-D320-E8A4-358BA47E045D}" name="Elijah Soyke" initials="ES" userId="S::esoyke2019@fit.edu::9fb23dcd-2188-4bff-82d5-146fc271cdbd" providerId="AD"/>
  <p188:author id="{53A1E764-2910-818A-7230-9DA97D0E0AAC}" name="Kirstin Cutshaw" initials="KC" userId="S::kcutshaw2016@fit.edu::5920015b-3178-4176-a08e-6fad6151ed08" providerId="AD"/>
  <p188:author id="{4F9BE977-1F36-9F89-806B-5B5E7661D911}" name="Haley Fleming" initials="HF" userId="S::hfleming2017@fit.edu::c9901acc-71f7-46a5-977b-fcf67f932a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E62AC-2058-73FF-FC20-4C67448BAAB8}" v="723" dt="2023-04-03T17:49:18.109"/>
    <p1510:client id="{1A3A130D-ADA9-BB07-B854-DFC908CBB988}" v="7" dt="2023-04-04T01:15:52.316"/>
    <p1510:client id="{1B6236E0-E410-87D3-9410-43F0409E3D32}" v="58" dt="2023-04-03T17:43:41.610"/>
    <p1510:client id="{58EBF3E6-A244-2620-DCE3-56CEF09B59C7}" v="2" dt="2023-04-03T12:36:42.105"/>
    <p1510:client id="{612EC58F-2504-194A-9A99-D0FFDE7E2B84}" v="196" dt="2023-04-04T23:51:22.930"/>
    <p1510:client id="{643F36AD-D0AE-0B55-43B2-F2C03EA0A733}" v="7" dt="2023-04-03T17:44:41.235"/>
    <p1510:client id="{6443A7F3-D6B3-4AB0-BF5A-00014D760CE9}" v="6" dt="2023-04-01T16:08:18.416"/>
    <p1510:client id="{650AECA4-01C0-0BFA-65E2-4A02117E7EE3}" v="45" dt="2023-04-06T01:46:02.694"/>
    <p1510:client id="{66A11533-87B2-A06E-952C-C4A511A80BCB}" v="22" dt="2023-04-04T12:24:45.412"/>
    <p1510:client id="{7CB17269-B903-E31F-3469-A8771BD8A1A3}" v="771" dt="2023-04-04T01:02:25.246"/>
    <p1510:client id="{80F639C9-864B-D3EE-DAD3-7475840C19B6}" v="7" dt="2023-04-06T01:49:42.508"/>
    <p1510:client id="{9E8DDD80-8D9B-DB57-EB5A-19343042FECD}" v="3" dt="2023-04-04T12:59:45.513"/>
    <p1510:client id="{9F3E882C-B8DE-8AA8-D06A-8140E605556E}" v="1" dt="2023-04-04T02:51:04.385"/>
    <p1510:client id="{A0B2CD89-FDD1-4D2A-2A98-7DB3FF3CE5B9}" v="465" dt="2023-04-05T22:56:21.621"/>
    <p1510:client id="{AB7ABA81-D7F8-CED1-23AD-5AE0ECB72F7E}" v="64" dt="2023-04-03T17:58:14.202"/>
    <p1510:client id="{B16AFA1F-29B9-2B88-6D3C-9C6028446C52}" v="152" dt="2023-04-04T22:41:26.773"/>
    <p1510:client id="{D2D9528E-311D-B3B6-B5D1-2BB8ADC3E3D5}" v="1" dt="2023-04-05T17:26:49.073"/>
    <p1510:client id="{E4B6876F-5B5E-102D-D9D2-6094F2146B05}" v="3" dt="2023-04-05T02:24:17.202"/>
    <p1510:client id="{F39CC8ED-D06D-6C34-6418-2E8E55F6CF1E}" v="11" dt="2023-04-06T03:03:35.355"/>
    <p1510:client id="{F7DD50A9-3A31-8CAC-DB17-6FA7C84341CF}" v="1" dt="2023-04-05T18:23:03.821"/>
    <p1510:client id="{F8E96696-6D5E-14A3-317F-B0B824D9471E}" v="107" dt="2023-04-06T02:58:23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2096"/>
        <p:guide pos="1382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customschemas.google.com/relationships/presentationmetadata" Target="metadata"/><Relationship Id="rId4" Type="http://schemas.openxmlformats.org/officeDocument/2006/relationships/slideMaster" Target="slideMasters/slideMaster1.xml"/><Relationship Id="rId14" Type="http://schemas.openxmlformats.org/officeDocument/2006/relationships/tableStyles" Target="tableStyles.xml"/></Relationships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726E380-A6A9-423D-ACFF-81A22114E796}" authorId="{4F9BE977-1F36-9F89-806B-5B5E7661D911}" status="resolved" created="2023-04-03T17:38:55.33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picMk id="13" creationId="{D7187B15-BA15-4598-6171-06E2597B7F32}"/>
    </ac:deMkLst>
    <p188:replyLst>
      <p188:reply id="{B4BD9F0D-60BE-4852-A17B-F95DDB721AA9}" authorId="{0EC1CA44-AE2D-D320-E8A4-358BA47E045D}" created="2023-04-04T23:41:30.773">
        <p188:txBody>
          <a:bodyPr/>
          <a:lstStyle/>
          <a:p>
            <a:r>
              <a:rPr lang="en-US"/>
              <a:t>I am not sure which section you are specifying. Are you recommending this for figure 3?</a:t>
            </a:r>
          </a:p>
        </p188:txBody>
      </p188:reply>
      <p188:reply id="{FB678960-CFCB-46A4-9487-8961A83F1889}" authorId="{DC6B9801-957A-1FDF-F87F-84C7B15B65F8}" created="2023-04-05T02:21:47.647">
        <p188:txBody>
          <a:bodyPr/>
          <a:lstStyle/>
          <a:p>
            <a:r>
              <a:rPr lang="en-US"/>
              <a:t>yes</a:t>
            </a:r>
          </a:p>
        </p188:txBody>
      </p188:reply>
    </p188:replyLst>
    <p188:txBody>
      <a:bodyPr/>
      <a:lstStyle/>
      <a:p>
        <a:r>
          <a:rPr lang="en-US"/>
          <a:t>Add a title for this section - methods or experimental design</a:t>
        </a:r>
      </a:p>
    </p188:txBody>
  </p188:cm>
  <p188:cm id="{72E63E6F-3A71-4755-A01A-810CFE1F3B26}" authorId="{4F9BE977-1F36-9F89-806B-5B5E7661D911}" status="resolved" created="2023-04-03T17:54:37.06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24" creationId="{35D5617C-6428-20B9-8F03-F027C3968185}"/>
    </ac:deMkLst>
    <p188:txBody>
      <a:bodyPr/>
      <a:lstStyle/>
      <a:p>
        <a:r>
          <a:rPr lang="en-US"/>
          <a:t>Add Conclusion section title </a:t>
        </a:r>
      </a:p>
    </p188:txBody>
  </p188:cm>
  <p188:cm id="{16D6A5E5-8285-47F8-AC35-F5609955376B}" authorId="{53A1E764-2910-818A-7230-9DA97D0E0AAC}" status="resolved" created="2023-04-04T01:05:02.11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10" creationId="{D2405C0F-3E21-0744-1503-14871B60D31D}"/>
      <ac:txMk cp="27" len="8">
        <ac:context len="202" hash="351394601"/>
      </ac:txMk>
    </ac:txMkLst>
    <p188:pos x="10261600" y="1066800"/>
    <p188:txBody>
      <a:bodyPr/>
      <a:lstStyle/>
      <a:p>
        <a:r>
          <a:rPr lang="en-US"/>
          <a:t>Might want to differentiate which wt this is, as 4414 is also a wt.</a:t>
        </a:r>
      </a:p>
    </p188:txBody>
  </p188:cm>
  <p188:cm id="{4BE61559-0347-4B49-97F1-2E5223539859}" authorId="{53A1E764-2910-818A-7230-9DA97D0E0AAC}" status="resolved" created="2023-04-04T01:07:10.69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9" creationId="{E1A0D5BC-1254-3242-FE12-F262A9136BC1}"/>
      <ac:txMk cp="0" len="192">
        <ac:context len="195" hash="3655010497"/>
      </ac:txMk>
    </ac:txMkLst>
    <p188:pos x="6858000" y="3708400"/>
    <p188:replyLst>
      <p188:reply id="{16A624A0-6287-437F-BABF-7E5D8E0AF39E}" authorId="{53A1E764-2910-818A-7230-9DA97D0E0AAC}" created="2023-04-04T01:10:30.542">
        <p188:txBody>
          <a:bodyPr/>
          <a:lstStyle/>
          <a:p>
            <a:r>
              <a:rPr lang="en-US"/>
              <a:t>You might also want to define what LCD and HCD actually is in terms of cells/ml</a:t>
            </a:r>
          </a:p>
        </p188:txBody>
      </p188:reply>
      <p188:reply id="{7F2259B8-B3E1-4A49-9A6A-6D4FD4A402C0}" authorId="{DC6B9801-957A-1FDF-F87F-84C7B15B65F8}" created="2023-04-04T12:55:23.116">
        <p188:txBody>
          <a:bodyPr/>
          <a:lstStyle/>
          <a:p>
            <a:r>
              <a:rPr lang="en-US"/>
              <a:t>100% agree with Kirstin</a:t>
            </a:r>
          </a:p>
        </p188:txBody>
      </p188:reply>
    </p188:replyLst>
    <p188:txBody>
      <a:bodyPr/>
      <a:lstStyle/>
      <a:p>
        <a:r>
          <a:rPr lang="en-US"/>
          <a:t>The figure itself is still labeled as 24 hr and 72 hr instead of LCD and HCD. Change the figure legend to reflect LCD/HCD.</a:t>
        </a:r>
      </a:p>
    </p188:txBody>
  </p188:cm>
  <p188:cm id="{7D62542E-DD34-4BA7-92C1-4AB5420D53E7}" authorId="{53A1E764-2910-818A-7230-9DA97D0E0AAC}" status="resolved" created="2023-04-04T01:08:48.66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25" creationId="{1B4B1C0E-DE6A-8368-7235-565AE9A27264}"/>
      <ac:txMk cp="28">
        <ac:context len="220" hash="993006124"/>
      </ac:txMk>
    </ac:txMkLst>
    <p188:pos x="7772400" y="1117600"/>
    <p188:txBody>
      <a:bodyPr/>
      <a:lstStyle/>
      <a:p>
        <a:r>
          <a:rPr lang="en-US"/>
          <a:t>Change to cc-124</a:t>
        </a:r>
      </a:p>
    </p188:txBody>
  </p188:cm>
  <p188:cm id="{81D5FE55-5C99-4EAD-97C9-6C14F01AB963}" authorId="{53A1E764-2910-818A-7230-9DA97D0E0AAC}" status="resolved" created="2023-04-04T01:13:18.72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5" creationId="{CA8B0B7B-D962-0126-DA26-052D7E0A1340}"/>
      <ac:txMk cp="0" len="8">
        <ac:context len="205" hash="2223745454"/>
      </ac:txMk>
    </ac:txMkLst>
    <p188:pos x="2322150" y="535880"/>
    <p188:txBody>
      <a:bodyPr/>
      <a:lstStyle/>
      <a:p>
        <a:r>
          <a:rPr lang="en-US"/>
          <a:t>What data are the bars representing? There needs to be a legend here to tell us what the orange and blue bars are, or it needs to be stated in the figure caption.</a:t>
        </a:r>
      </a:p>
    </p188:txBody>
  </p188:cm>
  <p188:cm id="{CF6ED7F4-1BF3-48D0-A7C5-0B56EE09A927}" authorId="{53A1E764-2910-818A-7230-9DA97D0E0AAC}" status="resolved" created="2023-04-04T01:15:52.31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24" creationId="{35D5617C-6428-20B9-8F03-F027C3968185}"/>
      <ac:txMk cp="146">
        <ac:context len="361" hash="1887741289"/>
      </ac:txMk>
    </ac:txMkLst>
    <p188:pos x="8124215" y="3217423"/>
    <p188:txBody>
      <a:bodyPr/>
      <a:lstStyle/>
      <a:p>
        <a:r>
          <a:rPr lang="en-US"/>
          <a:t>Your first bulletpoint says that it may produce a QS molecule (therefore, isn't non-QS). Maybe change this to say that it is insensitive to/doesn't produce CSSF.</a:t>
        </a:r>
      </a:p>
    </p188:txBody>
  </p188:cm>
  <p188:cm id="{58D77C8E-2DE9-4CC9-BCA0-F7F878AC838B}" authorId="{4F9BE977-1F36-9F89-806B-5B5E7661D911}" status="resolved" created="2023-04-04T02:51:04.38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24" creationId="{35D5617C-6428-20B9-8F03-F027C3968185}"/>
      <ac:txMk cp="246">
        <ac:context len="361" hash="1887741289"/>
      </ac:txMk>
    </ac:txMkLst>
    <p188:pos x="8311622" y="5574890"/>
    <p188:txBody>
      <a:bodyPr/>
      <a:lstStyle/>
      <a:p>
        <a:r>
          <a:rPr lang="en-US"/>
          <a:t>Third point could be about future direction</a:t>
        </a:r>
      </a:p>
    </p188:txBody>
  </p188:cm>
  <p188:cm id="{21D3AB3A-8EAA-447D-88F1-C17B2F1359B9}" authorId="{DC6B9801-957A-1FDF-F87F-84C7B15B65F8}" status="resolved" created="2023-04-04T12:57:12.32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5" creationId="{CA8B0B7B-D962-0126-DA26-052D7E0A1340}"/>
    </ac:deMkLst>
    <p188:txBody>
      <a:bodyPr/>
      <a:lstStyle/>
      <a:p>
        <a:r>
          <a:rPr lang="en-US"/>
          <a:t>Need to get rid of box around figure. increase size. histogram labels need to give a range for each bin 0-10, 11-30, etc. not just one number because it doesnt make the range clear. </a:t>
        </a:r>
      </a:p>
    </p188:txBody>
  </p188:cm>
  <p188:cm id="{5985EF6C-AB18-494E-A383-05D3624C9323}" authorId="{DC6B9801-957A-1FDF-F87F-84C7B15B65F8}" status="resolved" created="2023-04-04T12:59:45.51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17" creationId="{C21F33C6-C1C8-3874-5BFF-EFA075EEEE60}"/>
    </ac:deMkLst>
    <p188:replyLst>
      <p188:reply id="{1F0DCE17-E4FE-4034-98A5-3E341C50218F}" authorId="{0EC1CA44-AE2D-D320-E8A4-358BA47E045D}" created="2023-04-04T22:41:26.773">
        <p188:txBody>
          <a:bodyPr/>
          <a:lstStyle/>
          <a:p>
            <a:r>
              <a:rPr lang="en-US"/>
              <a:t>I would rather keep the figures as they are, I have a scheme in my head as to how I will move through the poster as I present it. If it is a deal breaker, just tell me and I will try to combine the two in a way that looks appealing.</a:t>
            </a:r>
          </a:p>
        </p188:txBody>
      </p188:reply>
      <p188:reply id="{7F685F3E-1AE4-4A72-ADD0-678EEED07617}" authorId="{DC6B9801-957A-1FDF-F87F-84C7B15B65F8}" created="2023-04-05T02:23:35.373">
        <p188:txBody>
          <a:bodyPr/>
          <a:lstStyle/>
          <a:p>
            <a:r>
              <a:rPr lang="en-US"/>
              <a:t>thats fine..need to eliminate grid lines, box around te edge, axes numbers have to  be larger  and easier to read. some axes labels are bold and others are not</a:t>
            </a:r>
          </a:p>
        </p188:txBody>
      </p188:reply>
    </p188:replyLst>
    <p188:txBody>
      <a:bodyPr/>
      <a:lstStyle/>
      <a:p>
        <a:r>
          <a:rPr lang="en-US"/>
          <a:t>maybe make fig7 a histogram for consistency. or maybe combine figure 5 and 7 data? it would show insensitiity to the extracts for that strain</a:t>
        </a:r>
      </a:p>
    </p188:txBody>
  </p188:cm>
  <p188:cm id="{1F2BB455-2561-450E-8CB7-F3B84EDB9DEF}" authorId="{DC6B9801-957A-1FDF-F87F-84C7B15B65F8}" status="resolved" created="2023-04-05T02:24:17.20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32" creationId="{F3AD4005-12D4-C1FE-8D21-A68163AEF498}"/>
    </ac:deMkLst>
    <p188:txBody>
      <a:bodyPr/>
      <a:lstStyle/>
      <a:p>
        <a:r>
          <a:rPr lang="en-US"/>
          <a:t>need to define what HCD will be for 4414</a:t>
        </a:r>
      </a:p>
    </p188:txBody>
  </p188:cm>
  <p188:cm id="{0CBCC0F2-587C-4F09-9C04-6FB49AC2BFC8}" authorId="{DC6B9801-957A-1FDF-F87F-84C7B15B65F8}" status="resolved" created="2023-04-06T01:40:35.42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10" creationId="{D2405C0F-3E21-0744-1503-14871B60D31D}"/>
    </ac:deMkLst>
    <p188:txBody>
      <a:bodyPr/>
      <a:lstStyle/>
      <a:p>
        <a:r>
          <a:rPr lang="en-US"/>
          <a:t>check the formatting here, the figure is cutting off the bottom line of text</a:t>
        </a:r>
      </a:p>
    </p188:txBody>
  </p188:cm>
  <p188:cm id="{1132DB80-B6A2-4F07-994F-7D7C429C0066}" authorId="{DC6B9801-957A-1FDF-F87F-84C7B15B65F8}" status="resolved" created="2023-04-06T01:41:13.14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25" creationId="{1B4B1C0E-DE6A-8368-7235-565AE9A27264}"/>
    </ac:deMkLst>
    <p188:replyLst>
      <p188:reply id="{488BDEC9-9A23-4DEC-8C57-45EB263DE2F3}" authorId="{0EC1CA44-AE2D-D320-E8A4-358BA47E045D}" created="2023-04-06T02:49:28.140">
        <p188:txBody>
          <a:bodyPr/>
          <a:lstStyle/>
          <a:p>
            <a:r>
              <a:rPr lang="en-US"/>
              <a:t>I decreased them by 1 point, but I am leaving this open if you would like it decreased further. It is already 5 points below the minimum size, but I doubt that matters much.</a:t>
            </a:r>
          </a:p>
        </p188:txBody>
      </p188:reply>
    </p188:replyLst>
    <p188:txBody>
      <a:bodyPr/>
      <a:lstStyle/>
      <a:p>
        <a:r>
          <a:rPr lang="en-US"/>
          <a:t>I might decrease figure caption size one more step just to declutter things a bit.</a:t>
        </a:r>
      </a:p>
    </p188:txBody>
  </p188:cm>
  <p188:cm id="{C82FE356-54A7-4CE8-952E-1354671C53D7}" authorId="{DC6B9801-957A-1FDF-F87F-84C7B15B65F8}" status="resolved" created="2023-04-06T01:43:12.64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32" creationId="{F3AD4005-12D4-C1FE-8D21-A68163AEF498}"/>
    </ac:deMkLst>
    <p188:replyLst>
      <p188:reply id="{47F1C644-B2A7-4312-B30F-BE4169DF6DD8}" authorId="{0EC1CA44-AE2D-D320-E8A4-358BA47E045D}" created="2023-04-06T01:44:28.466">
        <p188:txBody>
          <a:bodyPr/>
          <a:lstStyle/>
          <a:p>
            <a:r>
              <a:rPr lang="en-US"/>
              <a:t>When I get back to my computer I will attempt to find where the data this is based off of is located.</a:t>
            </a:r>
          </a:p>
        </p188:txBody>
      </p188:reply>
    </p188:replyLst>
    <p188:txBody>
      <a:bodyPr/>
      <a:lstStyle/>
      <a:p>
        <a:r>
          <a:rPr lang="en-US"/>
          <a:t>looks weird that figure 5 formatting is so completely different than the others. Can you fix really qujickly? not a major issue just makes my OCD twitch a little</a:t>
        </a:r>
      </a:p>
    </p188:txBody>
  </p188:cm>
  <p188:cm id="{9684010D-51CB-4733-A576-C485398AB07F}" authorId="{DC6B9801-957A-1FDF-F87F-84C7B15B65F8}" status="resolved" created="2023-04-06T01:43:40.81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picMk id="14" creationId="{31549A19-E1C9-3FB4-8E7A-9B4440DBF81F}"/>
    </ac:deMkLst>
    <p188:txBody>
      <a:bodyPr/>
      <a:lstStyle/>
      <a:p>
        <a:r>
          <a:rPr lang="en-US"/>
          <a:t>axes lines here are not visible. Need to  be made thicker and darker color. Same for Figure 8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28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18/10/relationships/comments" Target="../comments/modernComment_100_0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 descr="Diagram&#10;&#10;Description automatically generated">
            <a:extLst>
              <a:ext uri="{FF2B5EF4-FFF2-40B4-BE49-F238E27FC236}">
                <a16:creationId xmlns:a16="http://schemas.microsoft.com/office/drawing/2014/main" id="{3718FC08-60C7-86FB-5C90-5ADAF6803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594" y="29172441"/>
            <a:ext cx="12005260" cy="8866188"/>
          </a:xfrm>
          <a:prstGeom prst="rect">
            <a:avLst/>
          </a:prstGeom>
        </p:spPr>
      </p:pic>
      <p:sp>
        <p:nvSpPr>
          <p:cNvPr id="50" name="Google Shape;50;p1"/>
          <p:cNvSpPr txBox="1"/>
          <p:nvPr/>
        </p:nvSpPr>
        <p:spPr>
          <a:xfrm>
            <a:off x="8722033" y="931676"/>
            <a:ext cx="28836033" cy="544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44825" rIns="89675" bIns="44825" anchor="t" anchorCtr="0">
            <a:spAutoFit/>
          </a:bodyPr>
          <a:lstStyle/>
          <a:p>
            <a:pPr algn="ctr"/>
            <a:r>
              <a:rPr lang="en-US" sz="8000" b="1" i="0" u="none" strike="noStrike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Characterization of CC4414 a potentially non-quorum sensing variant of </a:t>
            </a:r>
            <a:r>
              <a:rPr lang="en-US" sz="8000" b="1" i="1" u="none" strike="noStrike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Chlamydomonas </a:t>
            </a:r>
            <a:r>
              <a:rPr lang="en-US" sz="8000" b="1" i="1" err="1">
                <a:latin typeface="Calibri"/>
                <a:ea typeface="Calibri" panose="020F0502020204030204" pitchFamily="34" charset="0"/>
                <a:cs typeface="Calibri"/>
              </a:rPr>
              <a:t>reinhardtii</a:t>
            </a:r>
            <a:r>
              <a:rPr lang="en-US" sz="8000" b="1" i="0" u="none" strike="noStrike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8000" b="0" i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en-US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Elijah Soyke</a:t>
            </a:r>
            <a:endParaRPr/>
          </a:p>
          <a:p>
            <a:pPr algn="ctr"/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Advisor: Dr. Andrew Palmer, Dept. of </a:t>
            </a:r>
            <a:r>
              <a:rPr lang="en-US" sz="5400" b="1">
                <a:latin typeface="Calibri"/>
                <a:sym typeface="Calibri"/>
              </a:rPr>
              <a:t>Biomedical and Chemical Engineering and Sciences</a:t>
            </a:r>
            <a:r>
              <a:rPr lang="en-U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Florida Institute of Technology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8086727" y="7273927"/>
            <a:ext cx="184731" cy="1692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870266" y="8440897"/>
            <a:ext cx="1637605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533400">
              <a:buFont typeface="Calibri,Sans-Serif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  <a:ea typeface="Calibri" panose="020F0502020204030204" pitchFamily="34" charset="0"/>
                <a:cs typeface="Calibri"/>
              </a:rPr>
              <a:t>Quorum Sensing (QS) allows microorganisms to couple phenotypic </a:t>
            </a:r>
            <a:r>
              <a:rPr lang="en-US" sz="4800" b="0" i="0" u="none" strike="noStrike">
                <a:solidFill>
                  <a:schemeClr val="dk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switching to cell density (Figure 1</a:t>
            </a:r>
            <a:r>
              <a:rPr lang="en-US" sz="4800">
                <a:solidFill>
                  <a:schemeClr val="dk1"/>
                </a:solidFill>
                <a:latin typeface="Calibri"/>
                <a:ea typeface="Calibri" panose="020F0502020204030204" pitchFamily="34" charset="0"/>
                <a:cs typeface="Calibri"/>
              </a:rPr>
              <a:t>)</a:t>
            </a:r>
            <a:endParaRPr lang="en-US" sz="480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Google Shape;113;p2">
            <a:extLst>
              <a:ext uri="{FF2B5EF4-FFF2-40B4-BE49-F238E27FC236}">
                <a16:creationId xmlns:a16="http://schemas.microsoft.com/office/drawing/2014/main" id="{1F451FE2-387A-5DF9-2746-29F1730D992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63461" y="496138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3;p2" descr="DNA">
            <a:extLst>
              <a:ext uri="{FF2B5EF4-FFF2-40B4-BE49-F238E27FC236}">
                <a16:creationId xmlns:a16="http://schemas.microsoft.com/office/drawing/2014/main" id="{F5C5A12E-3DBE-8B3C-7122-AF761577B20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592670" y="496138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8B0B7B-D962-0126-DA26-052D7E0A1340}"/>
              </a:ext>
            </a:extLst>
          </p:cNvPr>
          <p:cNvSpPr txBox="1"/>
          <p:nvPr/>
        </p:nvSpPr>
        <p:spPr>
          <a:xfrm>
            <a:off x="30079153" y="25821720"/>
            <a:ext cx="13033864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sz="4300" i="1" u="none" strike="noStrike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Figure </a:t>
            </a:r>
            <a:r>
              <a:rPr lang="en-US" sz="4300" i="1">
                <a:latin typeface="Calibri"/>
                <a:ea typeface="Calibri" panose="020F0502020204030204" pitchFamily="34" charset="0"/>
                <a:cs typeface="Calibri"/>
              </a:rPr>
              <a:t>8</a:t>
            </a:r>
            <a:r>
              <a:rPr lang="en-US" sz="4300">
                <a:latin typeface="Calibri"/>
                <a:ea typeface="Calibri" panose="020F0502020204030204" pitchFamily="34" charset="0"/>
                <a:cs typeface="Calibri"/>
              </a:rPr>
              <a:t>: </a:t>
            </a:r>
            <a:r>
              <a:rPr lang="en-US" sz="4300" b="0" i="0" u="none" strike="noStrike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LCD</a:t>
            </a:r>
            <a:r>
              <a:rPr lang="en-US" sz="4300">
                <a:latin typeface="Calibri"/>
                <a:ea typeface="Calibri" panose="020F0502020204030204" pitchFamily="34" charset="0"/>
                <a:cs typeface="Calibri"/>
              </a:rPr>
              <a:t> CC124</a:t>
            </a:r>
            <a:r>
              <a:rPr lang="en-US" sz="4300" b="0" i="0" u="none" strike="noStrike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4300">
                <a:latin typeface="Calibri"/>
                <a:ea typeface="Calibri" panose="020F0502020204030204" pitchFamily="34" charset="0"/>
                <a:cs typeface="Calibri"/>
              </a:rPr>
              <a:t>cultures were</a:t>
            </a:r>
            <a:r>
              <a:rPr lang="en-US" sz="4300" b="0" i="0" u="none" strike="noStrike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treated with extracts from HCD CC4414 cultures</a:t>
            </a:r>
            <a:r>
              <a:rPr lang="en-US" sz="4300">
                <a:latin typeface="Calibri"/>
                <a:ea typeface="Calibri" panose="020F0502020204030204" pitchFamily="34" charset="0"/>
                <a:cs typeface="Calibri"/>
              </a:rPr>
              <a:t>. Samples</a:t>
            </a:r>
            <a:r>
              <a:rPr lang="en-US" sz="4300" b="0" i="0" u="none" strike="noStrike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4300">
                <a:latin typeface="Calibri"/>
                <a:ea typeface="Calibri" panose="020F0502020204030204" pitchFamily="34" charset="0"/>
                <a:cs typeface="Calibri"/>
              </a:rPr>
              <a:t>were</a:t>
            </a:r>
            <a:r>
              <a:rPr lang="en-US" sz="4300" b="0" i="0" u="none" strike="noStrike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incubated for 1 hour then observed for changes in swimming speeds.</a:t>
            </a:r>
            <a:r>
              <a:rPr lang="en-US" sz="4300">
                <a:latin typeface="Calibri"/>
                <a:ea typeface="Calibri" panose="020F0502020204030204" pitchFamily="34" charset="0"/>
                <a:cs typeface="Calibri"/>
              </a:rPr>
              <a:t> (N=12) E</a:t>
            </a:r>
            <a:r>
              <a:rPr lang="en-US" sz="4300">
                <a:latin typeface="Calibri"/>
                <a:ea typeface="Calibri" panose="020F0502020204030204" pitchFamily="34" charset="0"/>
              </a:rPr>
              <a:t>rror bars indicate standard error.</a:t>
            </a:r>
            <a:endParaRPr lang="en-US" sz="4300"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4CB4D-2E61-0264-10AB-61F8F24C6C33}"/>
              </a:ext>
            </a:extLst>
          </p:cNvPr>
          <p:cNvSpPr txBox="1"/>
          <p:nvPr/>
        </p:nvSpPr>
        <p:spPr>
          <a:xfrm>
            <a:off x="849126" y="6969127"/>
            <a:ext cx="809167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6800" b="1" i="0" u="sng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Background</a:t>
            </a:r>
            <a:endParaRPr lang="en-US" sz="6800">
              <a:effectLst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879903-4D9B-C64C-D7AD-89D01A2AB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2" y="10230223"/>
            <a:ext cx="7237601" cy="591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6C937C-CD99-654C-FC16-EB63CB9BAC15}"/>
              </a:ext>
            </a:extLst>
          </p:cNvPr>
          <p:cNvSpPr txBox="1"/>
          <p:nvPr/>
        </p:nvSpPr>
        <p:spPr>
          <a:xfrm>
            <a:off x="8090957" y="10245090"/>
            <a:ext cx="8161840" cy="68634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sz="4300" i="1" u="none" strike="noStrike">
                <a:solidFill>
                  <a:schemeClr val="dk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Figure 1</a:t>
            </a:r>
            <a:r>
              <a:rPr lang="en-US" sz="4300" u="none" strike="noStrike">
                <a:solidFill>
                  <a:schemeClr val="dk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: </a:t>
            </a:r>
            <a:r>
              <a:rPr lang="en-US" sz="4300" b="0" i="0" u="none" strike="noStrike">
                <a:solidFill>
                  <a:schemeClr val="dk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QS signals (gold spheres) are synthesized at a constitutive level and </a:t>
            </a:r>
            <a:r>
              <a:rPr lang="en-US" sz="4300">
                <a:solidFill>
                  <a:schemeClr val="dk1"/>
                </a:solidFill>
                <a:latin typeface="Calibri"/>
                <a:ea typeface="Calibri" panose="020F0502020204030204" pitchFamily="34" charset="0"/>
                <a:cs typeface="Calibri"/>
              </a:rPr>
              <a:t>exuded into </a:t>
            </a:r>
            <a:r>
              <a:rPr lang="en-US" sz="4300" b="0" i="0" u="none" strike="noStrike">
                <a:solidFill>
                  <a:schemeClr val="dk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the </a:t>
            </a:r>
            <a:r>
              <a:rPr lang="en-US" sz="4300">
                <a:solidFill>
                  <a:schemeClr val="dk1"/>
                </a:solidFill>
                <a:latin typeface="Calibri"/>
                <a:ea typeface="Calibri" panose="020F0502020204030204" pitchFamily="34" charset="0"/>
                <a:cs typeface="Calibri"/>
              </a:rPr>
              <a:t>environment</a:t>
            </a:r>
            <a:r>
              <a:rPr lang="en-US" sz="4300" b="0" i="0" u="none" strike="noStrike">
                <a:solidFill>
                  <a:schemeClr val="dk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. As cell density increases, the </a:t>
            </a:r>
            <a:r>
              <a:rPr lang="en-US" sz="4300">
                <a:solidFill>
                  <a:schemeClr val="dk1"/>
                </a:solidFill>
                <a:latin typeface="Calibri"/>
                <a:ea typeface="Calibri" panose="020F0502020204030204" pitchFamily="34" charset="0"/>
                <a:cs typeface="Calibri"/>
              </a:rPr>
              <a:t>signal </a:t>
            </a:r>
            <a:r>
              <a:rPr lang="en-US" sz="4300" b="0" i="0" u="none" strike="noStrike">
                <a:solidFill>
                  <a:schemeClr val="dk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concentration also increases. </a:t>
            </a:r>
            <a:r>
              <a:rPr lang="en-US" sz="4300">
                <a:solidFill>
                  <a:schemeClr val="dk1"/>
                </a:solidFill>
                <a:latin typeface="Calibri"/>
                <a:ea typeface="Calibri" panose="020F0502020204030204" pitchFamily="34" charset="0"/>
                <a:cs typeface="Calibri"/>
              </a:rPr>
              <a:t>Signals </a:t>
            </a:r>
            <a:r>
              <a:rPr lang="en-US" sz="4300" b="0" i="0" u="none" strike="noStrike">
                <a:solidFill>
                  <a:schemeClr val="dk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directly or indirectly initiate transcription of the genes associated with high-density </a:t>
            </a:r>
            <a:r>
              <a:rPr lang="en-US" sz="4300">
                <a:solidFill>
                  <a:schemeClr val="dk1"/>
                </a:solidFill>
                <a:latin typeface="Calibri"/>
                <a:ea typeface="Calibri" panose="020F0502020204030204" pitchFamily="34" charset="0"/>
                <a:cs typeface="Calibri"/>
              </a:rPr>
              <a:t>phenotypes</a:t>
            </a:r>
            <a:r>
              <a:rPr lang="en-US" sz="4300" b="0" i="0" u="none" strike="noStrike">
                <a:solidFill>
                  <a:schemeClr val="dk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.</a:t>
            </a:r>
            <a:endParaRPr lang="en-US" sz="4300">
              <a:solidFill>
                <a:schemeClr val="dk1"/>
              </a:solidFill>
              <a:latin typeface="Calibri"/>
              <a:ea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430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405C0F-3E21-0744-1503-14871B60D31D}"/>
              </a:ext>
            </a:extLst>
          </p:cNvPr>
          <p:cNvSpPr txBox="1"/>
          <p:nvPr/>
        </p:nvSpPr>
        <p:spPr>
          <a:xfrm>
            <a:off x="838209" y="16471047"/>
            <a:ext cx="15379114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533400">
              <a:buFont typeface="Calibri,Sans-Serif"/>
              <a:buChar char="●"/>
            </a:pPr>
            <a:r>
              <a:rPr lang="en-US" sz="4800" i="1">
                <a:solidFill>
                  <a:schemeClr val="dk1"/>
                </a:solidFill>
                <a:latin typeface="Calibri"/>
                <a:ea typeface="Calibri" panose="020F0502020204030204" pitchFamily="34" charset="0"/>
                <a:cs typeface="Calibri"/>
              </a:rPr>
              <a:t>Chlamydomonas </a:t>
            </a:r>
            <a:r>
              <a:rPr lang="en-US" sz="4800" i="1" err="1">
                <a:solidFill>
                  <a:schemeClr val="dk1"/>
                </a:solidFill>
                <a:latin typeface="Calibri"/>
                <a:ea typeface="Calibri" panose="020F0502020204030204" pitchFamily="34" charset="0"/>
                <a:cs typeface="Calibri"/>
              </a:rPr>
              <a:t>reinhardtii</a:t>
            </a:r>
            <a:r>
              <a:rPr lang="en-US" sz="4800" i="1">
                <a:solidFill>
                  <a:schemeClr val="dk1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 panose="020F0502020204030204" pitchFamily="34" charset="0"/>
                <a:cs typeface="Calibri"/>
              </a:rPr>
              <a:t>(</a:t>
            </a:r>
            <a:r>
              <a:rPr lang="en-US" sz="4800" b="0" i="0" u="none" strike="noStrike">
                <a:solidFill>
                  <a:schemeClr val="dk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wildtype</a:t>
            </a:r>
            <a:r>
              <a:rPr lang="en-US" sz="4800">
                <a:solidFill>
                  <a:schemeClr val="dk1"/>
                </a:solidFill>
                <a:latin typeface="Calibri"/>
                <a:ea typeface="Calibri" panose="020F0502020204030204" pitchFamily="34" charset="0"/>
                <a:cs typeface="Calibri"/>
              </a:rPr>
              <a:t> CC124), a</a:t>
            </a:r>
            <a:r>
              <a:rPr lang="en-US" sz="4800" b="0" i="0" u="none" strike="noStrike">
                <a:solidFill>
                  <a:schemeClr val="dk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photosynthetic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 panose="020F0502020204030204" pitchFamily="34" charset="0"/>
                <a:cs typeface="Calibri"/>
              </a:rPr>
              <a:t>eukaryote, uses QS to regulate </a:t>
            </a:r>
            <a:r>
              <a:rPr lang="en-US" sz="4800" b="0" i="0" u="none" strike="noStrike">
                <a:solidFill>
                  <a:schemeClr val="dk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swimming speed (Figure 2) in response to an unknown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 panose="020F0502020204030204" pitchFamily="34" charset="0"/>
                <a:cs typeface="Calibri"/>
              </a:rPr>
              <a:t>molecule, the Chlamydomonas </a:t>
            </a:r>
            <a:r>
              <a:rPr lang="en-US" sz="4800" b="0" i="0" u="none" strike="noStrike">
                <a:solidFill>
                  <a:schemeClr val="dk1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swimming speed factor (CSSF)</a:t>
            </a:r>
            <a:endParaRPr lang="en-US" sz="4800">
              <a:solidFill>
                <a:schemeClr val="dk1"/>
              </a:solidFill>
              <a:latin typeface="Calibri"/>
              <a:ea typeface="Calibri" panose="020F0502020204030204" pitchFamily="34" charset="0"/>
            </a:endParaRPr>
          </a:p>
          <a:p>
            <a:pPr algn="just"/>
            <a:endParaRPr lang="en-US" sz="480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0D5BC-1254-3242-FE12-F262A9136BC1}"/>
              </a:ext>
            </a:extLst>
          </p:cNvPr>
          <p:cNvSpPr txBox="1"/>
          <p:nvPr/>
        </p:nvSpPr>
        <p:spPr>
          <a:xfrm>
            <a:off x="9298453" y="20162698"/>
            <a:ext cx="7195278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300" i="1">
                <a:solidFill>
                  <a:schemeClr val="dk1"/>
                </a:solidFill>
                <a:latin typeface="Calibri"/>
                <a:cs typeface="Calibri"/>
              </a:rPr>
              <a:t>Figure 2. S</a:t>
            </a:r>
            <a:r>
              <a:rPr lang="en-US" sz="4300">
                <a:solidFill>
                  <a:schemeClr val="dk1"/>
                </a:solidFill>
                <a:latin typeface="Calibri"/>
                <a:cs typeface="Calibri"/>
              </a:rPr>
              <a:t>wimming speeds of low cell density (LCD) cultures at 5x10</a:t>
            </a:r>
            <a:r>
              <a:rPr lang="en-US" sz="4300" baseline="30000">
                <a:solidFill>
                  <a:schemeClr val="dk1"/>
                </a:solidFill>
                <a:latin typeface="Calibri"/>
                <a:cs typeface="Calibri"/>
              </a:rPr>
              <a:t>5</a:t>
            </a:r>
            <a:r>
              <a:rPr lang="en-US" sz="4300">
                <a:solidFill>
                  <a:schemeClr val="dk1"/>
                </a:solidFill>
                <a:latin typeface="Calibri"/>
                <a:cs typeface="Calibri"/>
              </a:rPr>
              <a:t> cells/ml, high cell density (HCD) cultures at 5x10</a:t>
            </a:r>
            <a:r>
              <a:rPr lang="en-US" sz="4300" baseline="30000">
                <a:solidFill>
                  <a:schemeClr val="dk1"/>
                </a:solidFill>
                <a:latin typeface="Calibri"/>
                <a:cs typeface="Calibri"/>
              </a:rPr>
              <a:t>6</a:t>
            </a:r>
            <a:r>
              <a:rPr lang="en-US" sz="4300">
                <a:solidFill>
                  <a:schemeClr val="dk1"/>
                </a:solidFill>
                <a:latin typeface="Calibri"/>
                <a:cs typeface="Calibri"/>
              </a:rPr>
              <a:t> cells/ml, and LCD cultures incubated with extracts containing the CSSF.</a:t>
            </a:r>
            <a:endParaRPr lang="en-US" sz="4300">
              <a:solidFill>
                <a:schemeClr val="dk1"/>
              </a:solidFill>
              <a:latin typeface="Calibri"/>
            </a:endParaRPr>
          </a:p>
          <a:p>
            <a:pPr algn="just"/>
            <a:endParaRPr lang="en-US" sz="430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8A9C5-C171-B775-2CE1-5CB0EE9D23E5}"/>
              </a:ext>
            </a:extLst>
          </p:cNvPr>
          <p:cNvSpPr txBox="1"/>
          <p:nvPr/>
        </p:nvSpPr>
        <p:spPr>
          <a:xfrm>
            <a:off x="21440536" y="6984747"/>
            <a:ext cx="4609892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800" b="1" u="sng">
                <a:latin typeface="Calibri"/>
                <a:cs typeface="Calibri"/>
              </a:rPr>
              <a:t> 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433089-354C-E581-41B4-02FA4BED01E9}"/>
              </a:ext>
            </a:extLst>
          </p:cNvPr>
          <p:cNvSpPr txBox="1"/>
          <p:nvPr/>
        </p:nvSpPr>
        <p:spPr>
          <a:xfrm>
            <a:off x="752472" y="25995600"/>
            <a:ext cx="1635887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533400">
              <a:buFont typeface="Calibri,Sans-Serif"/>
              <a:buChar char="●"/>
            </a:pPr>
            <a:r>
              <a:rPr lang="en-US" sz="4800" b="1" i="1">
                <a:solidFill>
                  <a:schemeClr val="dk1"/>
                </a:solidFill>
                <a:latin typeface="Calibri"/>
                <a:cs typeface="Calibri"/>
              </a:rPr>
              <a:t>By studying the variability between strains, we can learn about QS mechanisms throughout the species as a whole</a:t>
            </a:r>
            <a:endParaRPr lang="en-US">
              <a:solidFill>
                <a:schemeClr val="dk1"/>
              </a:solidFill>
            </a:endParaRPr>
          </a:p>
        </p:txBody>
      </p:sp>
      <p:sp>
        <p:nvSpPr>
          <p:cNvPr id="15" name="Google Shape;76;p1">
            <a:extLst>
              <a:ext uri="{FF2B5EF4-FFF2-40B4-BE49-F238E27FC236}">
                <a16:creationId xmlns:a16="http://schemas.microsoft.com/office/drawing/2014/main" id="{3AAF2932-FFA7-59A5-8050-59C5C9F58D09}"/>
              </a:ext>
            </a:extLst>
          </p:cNvPr>
          <p:cNvSpPr txBox="1"/>
          <p:nvPr/>
        </p:nvSpPr>
        <p:spPr>
          <a:xfrm>
            <a:off x="485444" y="31468875"/>
            <a:ext cx="2743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Grow HCD culture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80;p1">
            <a:extLst>
              <a:ext uri="{FF2B5EF4-FFF2-40B4-BE49-F238E27FC236}">
                <a16:creationId xmlns:a16="http://schemas.microsoft.com/office/drawing/2014/main" id="{61B2474D-26CC-1A7F-2927-AB8D056FA4BF}"/>
              </a:ext>
            </a:extLst>
          </p:cNvPr>
          <p:cNvSpPr txBox="1"/>
          <p:nvPr/>
        </p:nvSpPr>
        <p:spPr>
          <a:xfrm>
            <a:off x="485444" y="34434162"/>
            <a:ext cx="2743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Grow LCD culture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78;p1">
            <a:extLst>
              <a:ext uri="{FF2B5EF4-FFF2-40B4-BE49-F238E27FC236}">
                <a16:creationId xmlns:a16="http://schemas.microsoft.com/office/drawing/2014/main" id="{277A0BEA-BBBF-230C-2495-4E9D5297BC63}"/>
              </a:ext>
            </a:extLst>
          </p:cNvPr>
          <p:cNvSpPr txBox="1"/>
          <p:nvPr/>
        </p:nvSpPr>
        <p:spPr>
          <a:xfrm>
            <a:off x="2771755" y="31756196"/>
            <a:ext cx="4627575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Measure cell density with H</a:t>
            </a:r>
            <a:r>
              <a:rPr lang="en-US" sz="3600">
                <a:ea typeface="Calibri"/>
                <a:sym typeface="Calibri"/>
              </a:rPr>
              <a:t>emocytometer</a:t>
            </a:r>
            <a:endParaRPr lang="en-US" sz="3600">
              <a:latin typeface="Calibri"/>
              <a:ea typeface="Calibri"/>
              <a:cs typeface="Calibri"/>
            </a:endParaRPr>
          </a:p>
        </p:txBody>
      </p:sp>
      <p:sp>
        <p:nvSpPr>
          <p:cNvPr id="19" name="Google Shape;82;p1">
            <a:extLst>
              <a:ext uri="{FF2B5EF4-FFF2-40B4-BE49-F238E27FC236}">
                <a16:creationId xmlns:a16="http://schemas.microsoft.com/office/drawing/2014/main" id="{FBD6D45D-F159-9D70-5670-CCB821EAE355}"/>
              </a:ext>
            </a:extLst>
          </p:cNvPr>
          <p:cNvSpPr txBox="1"/>
          <p:nvPr/>
        </p:nvSpPr>
        <p:spPr>
          <a:xfrm>
            <a:off x="8308575" y="29630750"/>
            <a:ext cx="2743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Extract exudates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85;p1">
            <a:extLst>
              <a:ext uri="{FF2B5EF4-FFF2-40B4-BE49-F238E27FC236}">
                <a16:creationId xmlns:a16="http://schemas.microsoft.com/office/drawing/2014/main" id="{4B7185AF-7826-3A00-2001-F743E994B9DB}"/>
              </a:ext>
            </a:extLst>
          </p:cNvPr>
          <p:cNvSpPr txBox="1"/>
          <p:nvPr/>
        </p:nvSpPr>
        <p:spPr>
          <a:xfrm>
            <a:off x="9446728" y="28319275"/>
            <a:ext cx="7190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3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Tracking Workflow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81;p1">
            <a:extLst>
              <a:ext uri="{FF2B5EF4-FFF2-40B4-BE49-F238E27FC236}">
                <a16:creationId xmlns:a16="http://schemas.microsoft.com/office/drawing/2014/main" id="{43D791CC-EA59-60B5-EC00-6A04E0A7A5EF}"/>
              </a:ext>
            </a:extLst>
          </p:cNvPr>
          <p:cNvSpPr txBox="1"/>
          <p:nvPr/>
        </p:nvSpPr>
        <p:spPr>
          <a:xfrm>
            <a:off x="7391887" y="35082450"/>
            <a:ext cx="24888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Add extract to LCD culture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83;p1">
            <a:extLst>
              <a:ext uri="{FF2B5EF4-FFF2-40B4-BE49-F238E27FC236}">
                <a16:creationId xmlns:a16="http://schemas.microsoft.com/office/drawing/2014/main" id="{62C5B8DB-63D2-7BA9-C442-D0E9330AF4B4}"/>
              </a:ext>
            </a:extLst>
          </p:cNvPr>
          <p:cNvSpPr txBox="1"/>
          <p:nvPr/>
        </p:nvSpPr>
        <p:spPr>
          <a:xfrm>
            <a:off x="12468610" y="33787850"/>
            <a:ext cx="44677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Take 30 second videos of algae</a:t>
            </a:r>
          </a:p>
        </p:txBody>
      </p:sp>
      <p:sp>
        <p:nvSpPr>
          <p:cNvPr id="23" name="Google Shape;84;p1">
            <a:extLst>
              <a:ext uri="{FF2B5EF4-FFF2-40B4-BE49-F238E27FC236}">
                <a16:creationId xmlns:a16="http://schemas.microsoft.com/office/drawing/2014/main" id="{777D9C15-DF63-4434-A96F-1740CB996335}"/>
              </a:ext>
            </a:extLst>
          </p:cNvPr>
          <p:cNvSpPr txBox="1"/>
          <p:nvPr/>
        </p:nvSpPr>
        <p:spPr>
          <a:xfrm>
            <a:off x="12779005" y="35976378"/>
            <a:ext cx="48820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Use Fiji and TrackMate to analyze average swimming speeds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D5617C-6428-20B9-8F03-F027C3968185}"/>
              </a:ext>
            </a:extLst>
          </p:cNvPr>
          <p:cNvSpPr txBox="1"/>
          <p:nvPr/>
        </p:nvSpPr>
        <p:spPr>
          <a:xfrm>
            <a:off x="30069690" y="30594836"/>
            <a:ext cx="13056872" cy="7478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533400">
              <a:buFont typeface="Calibri,Sans-Serif"/>
              <a:buChar char="●"/>
            </a:pPr>
            <a:r>
              <a:rPr lang="en-US" sz="4800">
                <a:latin typeface="Calibri"/>
              </a:rPr>
              <a:t>CC4414 may be a CSSF insensitive variant of this species. Potentially a tool for identifying QS components.</a:t>
            </a:r>
            <a:endParaRPr lang="en-US" sz="4800">
              <a:solidFill>
                <a:schemeClr val="dk1"/>
              </a:solidFill>
              <a:latin typeface="Calibri"/>
            </a:endParaRPr>
          </a:p>
          <a:p>
            <a:pPr marL="457200" indent="-533400">
              <a:buFont typeface="Calibri,Sans-Serif"/>
              <a:buChar char="●"/>
            </a:pPr>
            <a:r>
              <a:rPr lang="en-US" sz="4800" b="1" i="1">
                <a:solidFill>
                  <a:schemeClr val="dk1"/>
                </a:solidFill>
                <a:latin typeface="Calibri"/>
                <a:cs typeface="Calibri"/>
              </a:rPr>
              <a:t>However, the variant CC4414 potentially produces an alternate QS molecule, which slows swimming speed.</a:t>
            </a:r>
            <a:endParaRPr lang="en-US" sz="4800">
              <a:solidFill>
                <a:schemeClr val="dk1"/>
              </a:solidFill>
            </a:endParaRPr>
          </a:p>
          <a:p>
            <a:pPr marL="457200" indent="-533400">
              <a:buFont typeface="Calibri,Sans-Serif"/>
              <a:buChar char="●"/>
            </a:pPr>
            <a:r>
              <a:rPr lang="en-US" sz="4800">
                <a:solidFill>
                  <a:schemeClr val="dk1"/>
                </a:solidFill>
                <a:latin typeface="Calibri"/>
              </a:rPr>
              <a:t>Future experiments include investigations into the responses of other C. </a:t>
            </a:r>
            <a:r>
              <a:rPr lang="en-US" sz="4800" err="1">
                <a:solidFill>
                  <a:schemeClr val="dk1"/>
                </a:solidFill>
                <a:latin typeface="Calibri"/>
                <a:cs typeface="Calibri"/>
              </a:rPr>
              <a:t>reinhardtii</a:t>
            </a:r>
            <a:r>
              <a:rPr lang="en-US" sz="4800">
                <a:solidFill>
                  <a:schemeClr val="dk1"/>
                </a:solidFill>
                <a:latin typeface="Calibri"/>
                <a:cs typeface="Calibri"/>
              </a:rPr>
              <a:t> variants to CC4414 extracts and LCMS analysis of these extracts.</a:t>
            </a:r>
          </a:p>
        </p:txBody>
      </p:sp>
      <p:sp>
        <p:nvSpPr>
          <p:cNvPr id="25" name="Google Shape;66;p1">
            <a:extLst>
              <a:ext uri="{FF2B5EF4-FFF2-40B4-BE49-F238E27FC236}">
                <a16:creationId xmlns:a16="http://schemas.microsoft.com/office/drawing/2014/main" id="{1B4B1C0E-DE6A-8368-7235-565AE9A27264}"/>
              </a:ext>
            </a:extLst>
          </p:cNvPr>
          <p:cNvSpPr txBox="1"/>
          <p:nvPr/>
        </p:nvSpPr>
        <p:spPr>
          <a:xfrm>
            <a:off x="17200550" y="15927851"/>
            <a:ext cx="12800800" cy="283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4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4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Cultures of CC124 (blue) and</a:t>
            </a:r>
            <a:r>
              <a:rPr lang="en-US" sz="4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CC4414 (orange) were grown in Tris-acetate phosphate (TAP) buffer (pH: 7.0). Cultures were grown at 23°C under 24 </a:t>
            </a:r>
            <a:r>
              <a:rPr lang="en-US" sz="43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</a:t>
            </a:r>
            <a:r>
              <a:rPr lang="en-US"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lighting at 150 rpm. (N=12) Error</a:t>
            </a: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 bars indicate standard error.</a:t>
            </a:r>
            <a:endParaRPr lang="en-US" sz="4300">
              <a:solidFill>
                <a:schemeClr val="dk1"/>
              </a:solidFill>
              <a:highlight>
                <a:srgbClr val="FF0000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78;p1">
            <a:extLst>
              <a:ext uri="{FF2B5EF4-FFF2-40B4-BE49-F238E27FC236}">
                <a16:creationId xmlns:a16="http://schemas.microsoft.com/office/drawing/2014/main" id="{D2FDF088-9662-409C-3469-4A31AAA78593}"/>
              </a:ext>
            </a:extLst>
          </p:cNvPr>
          <p:cNvSpPr txBox="1"/>
          <p:nvPr/>
        </p:nvSpPr>
        <p:spPr>
          <a:xfrm>
            <a:off x="2915197" y="33599950"/>
            <a:ext cx="4627575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Measure cell density with H</a:t>
            </a:r>
            <a:r>
              <a:rPr lang="en-US" sz="3600">
                <a:ea typeface="Calibri"/>
                <a:sym typeface="Calibri"/>
              </a:rPr>
              <a:t>emocytometer</a:t>
            </a:r>
            <a:endParaRPr lang="en-US" sz="3600">
              <a:latin typeface="Calibri"/>
              <a:ea typeface="Calibri"/>
              <a:cs typeface="Calibri"/>
            </a:endParaRPr>
          </a:p>
        </p:txBody>
      </p:sp>
      <p:pic>
        <p:nvPicPr>
          <p:cNvPr id="27" name="Picture 27" descr="Chart, line chart&#10;&#10;Description automatically generated">
            <a:extLst>
              <a:ext uri="{FF2B5EF4-FFF2-40B4-BE49-F238E27FC236}">
                <a16:creationId xmlns:a16="http://schemas.microsoft.com/office/drawing/2014/main" id="{C1730781-5307-979C-BAF5-870998EAAE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82786" y="8143946"/>
            <a:ext cx="9774869" cy="750568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7AF2936-8E8C-F97E-B922-89C486CFE5EB}"/>
              </a:ext>
            </a:extLst>
          </p:cNvPr>
          <p:cNvSpPr txBox="1"/>
          <p:nvPr/>
        </p:nvSpPr>
        <p:spPr>
          <a:xfrm>
            <a:off x="17566242" y="34910183"/>
            <a:ext cx="12063126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300" i="1">
                <a:latin typeface="Calibri"/>
                <a:cs typeface="Calibri"/>
              </a:rPr>
              <a:t>Figure 6</a:t>
            </a:r>
            <a:r>
              <a:rPr lang="en-US" sz="4300">
                <a:latin typeface="Calibri"/>
                <a:cs typeface="Calibri"/>
              </a:rPr>
              <a:t>: 1ml LCD CC4414 cultures were treated with 50</a:t>
            </a:r>
            <a:r>
              <a:rPr lang="en-US" sz="4300">
                <a:latin typeface="Calibri"/>
              </a:rPr>
              <a:t>µl of DMSO. </a:t>
            </a:r>
            <a:r>
              <a:rPr lang="en-US" sz="4300">
                <a:solidFill>
                  <a:schemeClr val="dk1"/>
                </a:solidFill>
                <a:latin typeface="Calibri"/>
              </a:rPr>
              <a:t>S</a:t>
            </a:r>
            <a:r>
              <a:rPr lang="en-US" sz="4300">
                <a:solidFill>
                  <a:schemeClr val="dk1"/>
                </a:solidFill>
                <a:latin typeface="Calibri"/>
                <a:cs typeface="Calibri"/>
              </a:rPr>
              <a:t>amples were incubated for 1 hour then observed for changes in swimming speeds. (N=12) E</a:t>
            </a:r>
            <a:r>
              <a:rPr lang="en-US" sz="4300">
                <a:solidFill>
                  <a:schemeClr val="dk1"/>
                </a:solidFill>
                <a:latin typeface="Calibri"/>
              </a:rPr>
              <a:t>rror</a:t>
            </a:r>
            <a:r>
              <a:rPr lang="en-US" sz="4300">
                <a:latin typeface="Calibri"/>
              </a:rPr>
              <a:t> bars indicate standard error.</a:t>
            </a:r>
          </a:p>
          <a:p>
            <a:endParaRPr lang="en-US" sz="4300"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1F33C6-C1C8-3874-5BFF-EFA075EEEE60}"/>
              </a:ext>
            </a:extLst>
          </p:cNvPr>
          <p:cNvSpPr txBox="1"/>
          <p:nvPr/>
        </p:nvSpPr>
        <p:spPr>
          <a:xfrm>
            <a:off x="30276800" y="14198600"/>
            <a:ext cx="13055600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300" i="1" dirty="0">
                <a:latin typeface="Calibri"/>
                <a:cs typeface="Calibri"/>
              </a:rPr>
              <a:t>Figure 7</a:t>
            </a:r>
            <a:r>
              <a:rPr lang="en-US" sz="4300" dirty="0">
                <a:latin typeface="Calibri"/>
                <a:cs typeface="Calibri"/>
              </a:rPr>
              <a:t>: LCD CC4414 cultures were </a:t>
            </a:r>
            <a:r>
              <a:rPr lang="en-US" sz="4300" dirty="0">
                <a:solidFill>
                  <a:schemeClr val="dk1"/>
                </a:solidFill>
                <a:latin typeface="Calibri"/>
                <a:cs typeface="Calibri"/>
              </a:rPr>
              <a:t>treated with extracts of HCD CC124 cultures. Samples were incubated for 1 hour then observed for changes in swimming speeds. (N=12) E</a:t>
            </a:r>
            <a:r>
              <a:rPr lang="en-US" sz="4300" dirty="0">
                <a:solidFill>
                  <a:schemeClr val="dk1"/>
                </a:solidFill>
                <a:latin typeface="Calibri"/>
              </a:rPr>
              <a:t>rror</a:t>
            </a:r>
            <a:r>
              <a:rPr lang="en-US" sz="4300" dirty="0">
                <a:latin typeface="Calibri"/>
              </a:rPr>
              <a:t> bars indicate standard error.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AD4005-12D4-C1FE-8D21-A68163AEF498}"/>
              </a:ext>
            </a:extLst>
          </p:cNvPr>
          <p:cNvSpPr txBox="1"/>
          <p:nvPr/>
        </p:nvSpPr>
        <p:spPr>
          <a:xfrm>
            <a:off x="17424400" y="25222200"/>
            <a:ext cx="12293600" cy="34009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300" i="1">
                <a:solidFill>
                  <a:schemeClr val="dk1"/>
                </a:solidFill>
                <a:latin typeface="Calibri"/>
                <a:cs typeface="Calibri"/>
              </a:rPr>
              <a:t>Figure 5</a:t>
            </a:r>
            <a:r>
              <a:rPr lang="en-US" sz="4300">
                <a:solidFill>
                  <a:schemeClr val="dk1"/>
                </a:solidFill>
                <a:latin typeface="Calibri"/>
                <a:cs typeface="Calibri"/>
              </a:rPr>
              <a:t>: LCD (7x10</a:t>
            </a:r>
            <a:r>
              <a:rPr lang="en-US" sz="4300" baseline="30000">
                <a:solidFill>
                  <a:schemeClr val="dk1"/>
                </a:solidFill>
                <a:latin typeface="Calibri"/>
                <a:cs typeface="Calibri"/>
              </a:rPr>
              <a:t>4</a:t>
            </a:r>
            <a:r>
              <a:rPr lang="en-US" sz="4300">
                <a:solidFill>
                  <a:schemeClr val="dk1"/>
                </a:solidFill>
                <a:latin typeface="Calibri"/>
                <a:cs typeface="Calibri"/>
              </a:rPr>
              <a:t> cells/ml) CC4414 cultures were treated with extracts of HCD (5x10</a:t>
            </a:r>
            <a:r>
              <a:rPr lang="en-US" sz="4300" baseline="30000">
                <a:solidFill>
                  <a:schemeClr val="dk1"/>
                </a:solidFill>
                <a:latin typeface="Calibri"/>
                <a:cs typeface="Calibri"/>
              </a:rPr>
              <a:t>6</a:t>
            </a:r>
            <a:r>
              <a:rPr lang="en-US" sz="4300">
                <a:solidFill>
                  <a:schemeClr val="dk1"/>
                </a:solidFill>
                <a:latin typeface="Calibri"/>
                <a:cs typeface="Calibri"/>
              </a:rPr>
              <a:t> cells/ml) CC4414 cultures. Samples were incubated for 1 hour then observed for changes in swimming speeds. (N=3) Error bars indicate standard error.</a:t>
            </a:r>
          </a:p>
        </p:txBody>
      </p:sp>
      <p:pic>
        <p:nvPicPr>
          <p:cNvPr id="34" name="Picture 34" descr="Chart&#10;&#10;Description automatically generated">
            <a:extLst>
              <a:ext uri="{FF2B5EF4-FFF2-40B4-BE49-F238E27FC236}">
                <a16:creationId xmlns:a16="http://schemas.microsoft.com/office/drawing/2014/main" id="{C8B641D2-EE9B-D3F7-CC46-80E87B64F8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19442659"/>
            <a:ext cx="8534400" cy="6580682"/>
          </a:xfrm>
          <a:prstGeom prst="rect">
            <a:avLst/>
          </a:prstGeom>
        </p:spPr>
      </p:pic>
      <p:sp>
        <p:nvSpPr>
          <p:cNvPr id="35" name="Google Shape;83;p1">
            <a:extLst>
              <a:ext uri="{FF2B5EF4-FFF2-40B4-BE49-F238E27FC236}">
                <a16:creationId xmlns:a16="http://schemas.microsoft.com/office/drawing/2014/main" id="{30AED9E5-43E1-CA87-D150-2D2FA81DFEED}"/>
              </a:ext>
            </a:extLst>
          </p:cNvPr>
          <p:cNvSpPr txBox="1"/>
          <p:nvPr/>
        </p:nvSpPr>
        <p:spPr>
          <a:xfrm>
            <a:off x="32026610" y="29165050"/>
            <a:ext cx="8226900" cy="123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800" b="1" u="sng">
                <a:latin typeface="Calibri"/>
                <a:cs typeface="Calibri"/>
                <a:sym typeface="Calibri"/>
              </a:rPr>
              <a:t>Conclusion</a:t>
            </a:r>
            <a:endParaRPr lang="en-US" sz="6800" b="1" u="sng">
              <a:latin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21286E-E8DF-B697-F88D-D6B69EEBF7D3}"/>
              </a:ext>
            </a:extLst>
          </p:cNvPr>
          <p:cNvSpPr txBox="1"/>
          <p:nvPr/>
        </p:nvSpPr>
        <p:spPr>
          <a:xfrm>
            <a:off x="849126" y="28000327"/>
            <a:ext cx="8091674" cy="11387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6800" b="1" u="sng">
                <a:latin typeface="Calibri"/>
              </a:rPr>
              <a:t>Experimental Design</a:t>
            </a:r>
            <a:endParaRPr lang="en-US" sz="6800">
              <a:effectLst/>
            </a:endParaRPr>
          </a:p>
        </p:txBody>
      </p:sp>
      <p:pic>
        <p:nvPicPr>
          <p:cNvPr id="13" name="Picture 29" descr="Chart, bar chart&#10;&#10;Description automatically generated">
            <a:extLst>
              <a:ext uri="{FF2B5EF4-FFF2-40B4-BE49-F238E27FC236}">
                <a16:creationId xmlns:a16="http://schemas.microsoft.com/office/drawing/2014/main" id="{CA14812E-183D-0451-AF2F-C72C330A36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29200" y="17789862"/>
            <a:ext cx="12293600" cy="7447875"/>
          </a:xfrm>
          <a:prstGeom prst="rect">
            <a:avLst/>
          </a:prstGeom>
        </p:spPr>
      </p:pic>
      <p:pic>
        <p:nvPicPr>
          <p:cNvPr id="30" name="Picture 32" descr="Chart, box and whisker chart&#10;&#10;Description automatically generated">
            <a:extLst>
              <a:ext uri="{FF2B5EF4-FFF2-40B4-BE49-F238E27FC236}">
                <a16:creationId xmlns:a16="http://schemas.microsoft.com/office/drawing/2014/main" id="{361989B3-841F-F064-0173-3AAAE58401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38800" y="28590240"/>
            <a:ext cx="10515600" cy="6065520"/>
          </a:xfrm>
          <a:prstGeom prst="rect">
            <a:avLst/>
          </a:prstGeom>
        </p:spPr>
      </p:pic>
      <p:pic>
        <p:nvPicPr>
          <p:cNvPr id="37" name="Picture 38" descr="Chart, box and whisker chart&#10;&#10;Description automatically generated">
            <a:extLst>
              <a:ext uri="{FF2B5EF4-FFF2-40B4-BE49-F238E27FC236}">
                <a16:creationId xmlns:a16="http://schemas.microsoft.com/office/drawing/2014/main" id="{225C939F-7244-E3F6-82D1-D9761BD00C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338800" y="18879127"/>
            <a:ext cx="10515600" cy="6386945"/>
          </a:xfrm>
          <a:prstGeom prst="rect">
            <a:avLst/>
          </a:prstGeom>
        </p:spPr>
      </p:pic>
      <p:pic>
        <p:nvPicPr>
          <p:cNvPr id="39" name="Picture 39" descr="Chart, box and whisker chart&#10;&#10;Description automatically generated">
            <a:extLst>
              <a:ext uri="{FF2B5EF4-FFF2-40B4-BE49-F238E27FC236}">
                <a16:creationId xmlns:a16="http://schemas.microsoft.com/office/drawing/2014/main" id="{57D0E91C-FDD9-A3FB-0485-4B2A4D26DB7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29200" y="7254240"/>
            <a:ext cx="11633200" cy="6979920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c8d0f1-3a28-4d0b-9e62-b19397c40643" xsi:nil="true"/>
    <lcf76f155ced4ddcb4097134ff3c332f xmlns="de9e50fb-c4e0-48a3-969a-891efa390dc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9D3B10EC84D740B5DC57C864E3EC7E" ma:contentTypeVersion="14" ma:contentTypeDescription="Create a new document." ma:contentTypeScope="" ma:versionID="8751e8b121deb019315988b038e93959">
  <xsd:schema xmlns:xsd="http://www.w3.org/2001/XMLSchema" xmlns:xs="http://www.w3.org/2001/XMLSchema" xmlns:p="http://schemas.microsoft.com/office/2006/metadata/properties" xmlns:ns2="de9e50fb-c4e0-48a3-969a-891efa390dc3" xmlns:ns3="96c8d0f1-3a28-4d0b-9e62-b19397c40643" targetNamespace="http://schemas.microsoft.com/office/2006/metadata/properties" ma:root="true" ma:fieldsID="9992cb17db1413d9c177c2b5c19065ad" ns2:_="" ns3:_="">
    <xsd:import namespace="de9e50fb-c4e0-48a3-969a-891efa390dc3"/>
    <xsd:import namespace="96c8d0f1-3a28-4d0b-9e62-b19397c406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e50fb-c4e0-48a3-969a-891efa390d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a0b5cae-96a4-47e3-a5b0-3b4fac28d3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8d0f1-3a28-4d0b-9e62-b19397c40643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3efcca4-81cc-4003-b3dc-4f66dff8b33d}" ma:internalName="TaxCatchAll" ma:showField="CatchAllData" ma:web="96c8d0f1-3a28-4d0b-9e62-b19397c406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0C60CD-82A7-4B30-ADE2-DE083E82EF1C}">
  <ds:schemaRefs>
    <ds:schemaRef ds:uri="96c8d0f1-3a28-4d0b-9e62-b19397c40643"/>
    <ds:schemaRef ds:uri="de9e50fb-c4e0-48a3-969a-891efa390dc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3C5A77-93C2-438B-B87C-0A35C02573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BD91C9-7C0D-47ED-9C8D-DF93C95ECA23}">
  <ds:schemaRefs>
    <ds:schemaRef ds:uri="96c8d0f1-3a28-4d0b-9e62-b19397c40643"/>
    <ds:schemaRef ds:uri="de9e50fb-c4e0-48a3-969a-891efa390dc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shopper</dc:creator>
  <cp:revision>12</cp:revision>
  <dcterms:created xsi:type="dcterms:W3CDTF">2007-04-04T14:17:42Z</dcterms:created>
  <dcterms:modified xsi:type="dcterms:W3CDTF">2023-04-06T03:10:53Z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0x010100B29D3B10EC84D740B5DC57C864E3EC7E</vt:lpwstr>
  </property>
  <property fmtid="{D5CDD505-2E9C-101B-9397-08002B2CF9AE}" pid="3" name="MediaServiceImageTags">
    <vt:lpwstr/>
  </property>
</Properties>
</file>