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Yd64U/jg0GZwXBZ2cPYeOGEBz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82" y="125"/>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e0d547b7d2_0_7:notes"/>
          <p:cNvSpPr txBox="1">
            <a:spLocks noGrp="1"/>
          </p:cNvSpPr>
          <p:nvPr>
            <p:ph type="sldNum" idx="12"/>
          </p:nvPr>
        </p:nvSpPr>
        <p:spPr>
          <a:xfrm>
            <a:off x="3884614"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g1e0d547b7d2_0_7: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g1e0d547b7d2_0_7:notes"/>
          <p:cNvSpPr txBox="1">
            <a:spLocks noGrp="1"/>
          </p:cNvSpPr>
          <p:nvPr>
            <p:ph type="body" idx="1"/>
          </p:nvPr>
        </p:nvSpPr>
        <p:spPr>
          <a:xfrm>
            <a:off x="685800" y="4414838"/>
            <a:ext cx="5486400" cy="418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1e0d547b7d2_0_7"/>
          <p:cNvSpPr txBox="1"/>
          <p:nvPr/>
        </p:nvSpPr>
        <p:spPr>
          <a:xfrm>
            <a:off x="9296400" y="1410538"/>
            <a:ext cx="27352200" cy="4400400"/>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dirty="0">
                <a:solidFill>
                  <a:schemeClr val="dk1"/>
                </a:solidFill>
                <a:latin typeface="Calibri"/>
                <a:ea typeface="Calibri"/>
                <a:cs typeface="Calibri"/>
                <a:sym typeface="Calibri"/>
              </a:rPr>
              <a:t>Fiber Bundle Formation in Model Protein for Alzheimer’s Disease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dirty="0">
                <a:solidFill>
                  <a:schemeClr val="dk1"/>
                </a:solidFill>
                <a:latin typeface="Calibri"/>
                <a:ea typeface="Calibri"/>
                <a:cs typeface="Calibri"/>
                <a:sym typeface="Calibri"/>
              </a:rPr>
              <a:t>John Leigh, Mariana </a:t>
            </a:r>
            <a:r>
              <a:rPr lang="en-US" sz="6600" b="1" dirty="0" err="1">
                <a:solidFill>
                  <a:schemeClr val="dk1"/>
                </a:solidFill>
                <a:latin typeface="Calibri"/>
                <a:ea typeface="Calibri"/>
                <a:cs typeface="Calibri"/>
                <a:sym typeface="Calibri"/>
              </a:rPr>
              <a:t>Mazzocca</a:t>
            </a:r>
            <a:r>
              <a:rPr lang="en-US" sz="6600" b="1" dirty="0">
                <a:solidFill>
                  <a:schemeClr val="dk1"/>
                </a:solidFill>
                <a:latin typeface="Calibri"/>
                <a:ea typeface="Calibri"/>
                <a:cs typeface="Calibri"/>
                <a:sym typeface="Calibri"/>
              </a:rPr>
              <a:t>, Isabella Leon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Calibri"/>
                <a:ea typeface="Calibri"/>
                <a:cs typeface="Calibri"/>
                <a:sym typeface="Calibri"/>
              </a:rPr>
              <a:t>Faculty Advisor(s): </a:t>
            </a:r>
            <a:r>
              <a:rPr lang="en-US" sz="5400" b="1" dirty="0">
                <a:solidFill>
                  <a:schemeClr val="dk1"/>
                </a:solidFill>
                <a:latin typeface="Calibri"/>
                <a:ea typeface="Calibri"/>
                <a:cs typeface="Calibri"/>
                <a:sym typeface="Calibri"/>
              </a:rPr>
              <a:t>Dr. </a:t>
            </a:r>
            <a:r>
              <a:rPr lang="en-US" sz="5400" b="1" dirty="0" err="1">
                <a:solidFill>
                  <a:schemeClr val="dk1"/>
                </a:solidFill>
                <a:latin typeface="Calibri"/>
                <a:ea typeface="Calibri"/>
                <a:cs typeface="Calibri"/>
                <a:sym typeface="Calibri"/>
              </a:rPr>
              <a:t>Shaohua</a:t>
            </a:r>
            <a:r>
              <a:rPr lang="en-US" sz="5400" b="1" dirty="0">
                <a:solidFill>
                  <a:schemeClr val="dk1"/>
                </a:solidFill>
                <a:latin typeface="Calibri"/>
                <a:ea typeface="Calibri"/>
                <a:cs typeface="Calibri"/>
                <a:sym typeface="Calibri"/>
              </a:rPr>
              <a:t> Xu</a:t>
            </a:r>
            <a:r>
              <a:rPr lang="en-US" sz="5400" b="1" i="0" u="none" strike="noStrike" cap="none" dirty="0">
                <a:solidFill>
                  <a:schemeClr val="dk1"/>
                </a:solidFill>
                <a:latin typeface="Calibri"/>
                <a:ea typeface="Calibri"/>
                <a:cs typeface="Calibri"/>
                <a:sym typeface="Calibri"/>
              </a:rPr>
              <a:t>, Dept. of</a:t>
            </a:r>
            <a:r>
              <a:rPr lang="en-US" sz="5400" b="1" dirty="0">
                <a:solidFill>
                  <a:schemeClr val="dk1"/>
                </a:solidFill>
                <a:latin typeface="Calibri"/>
                <a:ea typeface="Calibri"/>
                <a:cs typeface="Calibri"/>
                <a:sym typeface="Calibri"/>
              </a:rPr>
              <a:t> Biological Sciences</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g1e0d547b7d2_0_7"/>
          <p:cNvSpPr txBox="1"/>
          <p:nvPr/>
        </p:nvSpPr>
        <p:spPr>
          <a:xfrm>
            <a:off x="8086727" y="7273927"/>
            <a:ext cx="1848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sp>
        <p:nvSpPr>
          <p:cNvPr id="52" name="Google Shape;52;g1e0d547b7d2_0_7"/>
          <p:cNvSpPr txBox="1"/>
          <p:nvPr/>
        </p:nvSpPr>
        <p:spPr>
          <a:xfrm>
            <a:off x="865450" y="7062775"/>
            <a:ext cx="15145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Abstract</a:t>
            </a:r>
            <a:endParaRPr sz="7200" b="1">
              <a:latin typeface="Calibri"/>
              <a:ea typeface="Calibri"/>
              <a:cs typeface="Calibri"/>
              <a:sym typeface="Calibri"/>
            </a:endParaRPr>
          </a:p>
        </p:txBody>
      </p:sp>
      <p:sp>
        <p:nvSpPr>
          <p:cNvPr id="53" name="Google Shape;53;g1e0d547b7d2_0_7"/>
          <p:cNvSpPr txBox="1"/>
          <p:nvPr/>
        </p:nvSpPr>
        <p:spPr>
          <a:xfrm>
            <a:off x="865450" y="8212275"/>
            <a:ext cx="14288700" cy="535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4800">
                <a:latin typeface="Calibri"/>
                <a:ea typeface="Calibri"/>
                <a:cs typeface="Calibri"/>
                <a:sym typeface="Calibri"/>
              </a:rPr>
              <a:t>Fiber aggregation is a prominent characteristic of Alzheimer’s Disease (AD). Understanding fiber aggregation can translate to a better understanding of AD and its treatment. In this lab hydrogels were made using lysozyme to stimulate amyloid plaques found in AD. The gels were then looked at using light microscopy to describe their visual characteristics.</a:t>
            </a:r>
            <a:endParaRPr sz="4800">
              <a:latin typeface="Calibri"/>
              <a:ea typeface="Calibri"/>
              <a:cs typeface="Calibri"/>
              <a:sym typeface="Calibri"/>
            </a:endParaRPr>
          </a:p>
        </p:txBody>
      </p:sp>
      <p:sp>
        <p:nvSpPr>
          <p:cNvPr id="54" name="Google Shape;54;g1e0d547b7d2_0_7"/>
          <p:cNvSpPr txBox="1"/>
          <p:nvPr/>
        </p:nvSpPr>
        <p:spPr>
          <a:xfrm>
            <a:off x="865450" y="14164188"/>
            <a:ext cx="15145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Background</a:t>
            </a:r>
            <a:endParaRPr sz="7200" b="1">
              <a:latin typeface="Calibri"/>
              <a:ea typeface="Calibri"/>
              <a:cs typeface="Calibri"/>
              <a:sym typeface="Calibri"/>
            </a:endParaRPr>
          </a:p>
        </p:txBody>
      </p:sp>
      <p:sp>
        <p:nvSpPr>
          <p:cNvPr id="55" name="Google Shape;55;g1e0d547b7d2_0_7"/>
          <p:cNvSpPr txBox="1"/>
          <p:nvPr/>
        </p:nvSpPr>
        <p:spPr>
          <a:xfrm>
            <a:off x="865450" y="15457200"/>
            <a:ext cx="14288700" cy="1126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4800">
                <a:latin typeface="Calibri"/>
                <a:ea typeface="Calibri"/>
                <a:cs typeface="Calibri"/>
                <a:sym typeface="Calibri"/>
              </a:rPr>
              <a:t>Alzheimer’s Disease (AD) can be defined as a degenerative disease that causes neuronal loss in the brain and leads to loss of memory and cognitive skills (Xu, 2007). The discovery of plaques led to further studies on abnormal protein fibers in the brain, which are suspected to be an underlying cause of AD. Tau protein aggregates also begin forming after </a:t>
            </a:r>
            <a:r>
              <a:rPr lang="en-US" sz="4800">
                <a:solidFill>
                  <a:schemeClr val="dk1"/>
                </a:solidFill>
                <a:latin typeface="Calibri"/>
                <a:ea typeface="Calibri"/>
                <a:cs typeface="Calibri"/>
                <a:sym typeface="Calibri"/>
              </a:rPr>
              <a:t>Aβ plaques develop. These tau aggregates develop into neurofibrillary tangles and are massive, 250 nm. </a:t>
            </a:r>
            <a:r>
              <a:rPr lang="en-US" sz="4800">
                <a:latin typeface="Calibri"/>
                <a:ea typeface="Calibri"/>
                <a:cs typeface="Calibri"/>
                <a:sym typeface="Calibri"/>
              </a:rPr>
              <a:t>The ultimate goal of researchers in the field of diseases is to uncover what specifically causes the neuronal loss in AD, and how it can be prevented. Fibers can be prepared in vitro and analyzed under light or confocal microscopes to understand more about their structure and formation, which will be described.  </a:t>
            </a:r>
            <a:endParaRPr sz="4800">
              <a:latin typeface="Calibri"/>
              <a:ea typeface="Calibri"/>
              <a:cs typeface="Calibri"/>
              <a:sym typeface="Calibri"/>
            </a:endParaRPr>
          </a:p>
        </p:txBody>
      </p:sp>
      <p:sp>
        <p:nvSpPr>
          <p:cNvPr id="56" name="Google Shape;56;g1e0d547b7d2_0_7"/>
          <p:cNvSpPr txBox="1"/>
          <p:nvPr/>
        </p:nvSpPr>
        <p:spPr>
          <a:xfrm>
            <a:off x="16010950" y="7062775"/>
            <a:ext cx="25330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Methods</a:t>
            </a:r>
            <a:endParaRPr sz="7200" b="1">
              <a:latin typeface="Calibri"/>
              <a:ea typeface="Calibri"/>
              <a:cs typeface="Calibri"/>
              <a:sym typeface="Calibri"/>
            </a:endParaRPr>
          </a:p>
        </p:txBody>
      </p:sp>
      <p:sp>
        <p:nvSpPr>
          <p:cNvPr id="57" name="Google Shape;57;g1e0d547b7d2_0_7"/>
          <p:cNvSpPr txBox="1"/>
          <p:nvPr/>
        </p:nvSpPr>
        <p:spPr>
          <a:xfrm>
            <a:off x="16034250" y="8212275"/>
            <a:ext cx="12441000" cy="15515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6000">
                <a:latin typeface="Calibri"/>
                <a:ea typeface="Calibri"/>
                <a:cs typeface="Calibri"/>
                <a:sym typeface="Calibri"/>
              </a:rPr>
              <a:t>Making Hydrogels</a:t>
            </a:r>
            <a:endParaRPr sz="6000">
              <a:latin typeface="Calibri"/>
              <a:ea typeface="Calibri"/>
              <a:cs typeface="Calibri"/>
              <a:sym typeface="Calibri"/>
            </a:endParaRPr>
          </a:p>
          <a:p>
            <a:pPr marL="0" lvl="0" indent="0" algn="just" rtl="0">
              <a:spcBef>
                <a:spcPts val="0"/>
              </a:spcBef>
              <a:spcAft>
                <a:spcPts val="0"/>
              </a:spcAft>
              <a:buNone/>
            </a:pPr>
            <a:r>
              <a:rPr lang="en-US" sz="4800">
                <a:latin typeface="Calibri"/>
                <a:ea typeface="Calibri"/>
                <a:cs typeface="Calibri"/>
                <a:sym typeface="Calibri"/>
              </a:rPr>
              <a:t>Hydrogels were made using lysozyme at a concentration of 20 mg per ml in glycine buffer. The buffer was comprised of a 10 mM Glycine and 150 mM NaCl at a pH of 2.5. The solution was then incubated at 55</a:t>
            </a:r>
            <a:r>
              <a:rPr lang="en-US" sz="4800">
                <a:solidFill>
                  <a:schemeClr val="dk1"/>
                </a:solidFill>
                <a:latin typeface="Calibri"/>
                <a:ea typeface="Calibri"/>
                <a:cs typeface="Calibri"/>
                <a:sym typeface="Calibri"/>
              </a:rPr>
              <a:t>°</a:t>
            </a:r>
            <a:r>
              <a:rPr lang="en-US" sz="4800">
                <a:latin typeface="Calibri"/>
                <a:ea typeface="Calibri"/>
                <a:cs typeface="Calibri"/>
                <a:sym typeface="Calibri"/>
              </a:rPr>
              <a:t> C and 500 rpm until it solidified into a gel.</a:t>
            </a:r>
            <a:endParaRPr sz="4800">
              <a:latin typeface="Calibri"/>
              <a:ea typeface="Calibri"/>
              <a:cs typeface="Calibri"/>
              <a:sym typeface="Calibri"/>
            </a:endParaRPr>
          </a:p>
          <a:p>
            <a:pPr marL="0" lvl="0" indent="0" algn="just" rtl="0">
              <a:spcBef>
                <a:spcPts val="0"/>
              </a:spcBef>
              <a:spcAft>
                <a:spcPts val="0"/>
              </a:spcAft>
              <a:buNone/>
            </a:pPr>
            <a:r>
              <a:rPr lang="en-US" sz="6000">
                <a:latin typeface="Calibri"/>
                <a:ea typeface="Calibri"/>
                <a:cs typeface="Calibri"/>
                <a:sym typeface="Calibri"/>
              </a:rPr>
              <a:t>Imaging with Light Microscopy</a:t>
            </a:r>
            <a:endParaRPr sz="6000">
              <a:latin typeface="Calibri"/>
              <a:ea typeface="Calibri"/>
              <a:cs typeface="Calibri"/>
              <a:sym typeface="Calibri"/>
            </a:endParaRPr>
          </a:p>
          <a:p>
            <a:pPr marL="0" lvl="0" indent="0" algn="just" rtl="0">
              <a:spcBef>
                <a:spcPts val="0"/>
              </a:spcBef>
              <a:spcAft>
                <a:spcPts val="0"/>
              </a:spcAft>
              <a:buNone/>
            </a:pPr>
            <a:r>
              <a:rPr lang="en-US" sz="4800">
                <a:latin typeface="Calibri"/>
                <a:ea typeface="Calibri"/>
                <a:cs typeface="Calibri"/>
                <a:sym typeface="Calibri"/>
              </a:rPr>
              <a:t>1 ml aliquots of hydrogel were centrifuged for 10 minutes at 10,000 rpms. After discarding the supernatant, 1 ml of DI water was added and then the sample was centrifuged again to wash it. This was repeated multiple times. Slides were made of the hydrogels at various dilutions, 10x 100x and 1000x, and looked at under a light microscope to see the bundles.</a:t>
            </a:r>
            <a:endParaRPr sz="4800">
              <a:latin typeface="Calibri"/>
              <a:ea typeface="Calibri"/>
              <a:cs typeface="Calibri"/>
              <a:sym typeface="Calibri"/>
            </a:endParaRPr>
          </a:p>
          <a:p>
            <a:pPr marL="0" lvl="0" indent="0" algn="just" rtl="0">
              <a:spcBef>
                <a:spcPts val="0"/>
              </a:spcBef>
              <a:spcAft>
                <a:spcPts val="0"/>
              </a:spcAft>
              <a:buNone/>
            </a:pPr>
            <a:r>
              <a:rPr lang="en-US" sz="6000">
                <a:latin typeface="Calibri"/>
                <a:ea typeface="Calibri"/>
                <a:cs typeface="Calibri"/>
                <a:sym typeface="Calibri"/>
              </a:rPr>
              <a:t>Imaging with Confocal Microscopy</a:t>
            </a:r>
            <a:endParaRPr sz="6000">
              <a:latin typeface="Calibri"/>
              <a:ea typeface="Calibri"/>
              <a:cs typeface="Calibri"/>
              <a:sym typeface="Calibri"/>
            </a:endParaRPr>
          </a:p>
          <a:p>
            <a:pPr marL="0" lvl="0" indent="0" algn="just" rtl="0">
              <a:spcBef>
                <a:spcPts val="0"/>
              </a:spcBef>
              <a:spcAft>
                <a:spcPts val="0"/>
              </a:spcAft>
              <a:buNone/>
            </a:pPr>
            <a:r>
              <a:rPr lang="en-US" sz="4800">
                <a:latin typeface="Calibri"/>
                <a:ea typeface="Calibri"/>
                <a:cs typeface="Calibri"/>
                <a:sym typeface="Calibri"/>
              </a:rPr>
              <a:t>Following the same procedure for light microscopy with an addition of Tht stanning, the slides were prepared for confocal microscopy. </a:t>
            </a:r>
            <a:endParaRPr sz="4800"/>
          </a:p>
        </p:txBody>
      </p:sp>
      <p:sp>
        <p:nvSpPr>
          <p:cNvPr id="58" name="Google Shape;58;g1e0d547b7d2_0_7"/>
          <p:cNvSpPr txBox="1"/>
          <p:nvPr/>
        </p:nvSpPr>
        <p:spPr>
          <a:xfrm>
            <a:off x="29920200" y="7062775"/>
            <a:ext cx="13430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Results</a:t>
            </a:r>
            <a:endParaRPr sz="7200" b="1">
              <a:latin typeface="Calibri"/>
              <a:ea typeface="Calibri"/>
              <a:cs typeface="Calibri"/>
              <a:sym typeface="Calibri"/>
            </a:endParaRPr>
          </a:p>
        </p:txBody>
      </p:sp>
      <p:sp>
        <p:nvSpPr>
          <p:cNvPr id="59" name="Google Shape;59;g1e0d547b7d2_0_7"/>
          <p:cNvSpPr txBox="1"/>
          <p:nvPr/>
        </p:nvSpPr>
        <p:spPr>
          <a:xfrm>
            <a:off x="29920200" y="16481513"/>
            <a:ext cx="118227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Calibri"/>
                <a:ea typeface="Calibri"/>
                <a:cs typeface="Calibri"/>
                <a:sym typeface="Calibri"/>
              </a:rPr>
              <a:t>Figure 3: Light microscope images of hydrogel at 10x dilution under 40x magnification</a:t>
            </a:r>
            <a:endParaRPr sz="4800">
              <a:latin typeface="Calibri"/>
              <a:ea typeface="Calibri"/>
              <a:cs typeface="Calibri"/>
              <a:sym typeface="Calibri"/>
            </a:endParaRPr>
          </a:p>
        </p:txBody>
      </p:sp>
      <p:sp>
        <p:nvSpPr>
          <p:cNvPr id="60" name="Google Shape;60;g1e0d547b7d2_0_7"/>
          <p:cNvSpPr txBox="1"/>
          <p:nvPr/>
        </p:nvSpPr>
        <p:spPr>
          <a:xfrm>
            <a:off x="29920200" y="18317250"/>
            <a:ext cx="11822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Discussion</a:t>
            </a:r>
            <a:endParaRPr sz="7200" b="1">
              <a:latin typeface="Calibri"/>
              <a:ea typeface="Calibri"/>
              <a:cs typeface="Calibri"/>
              <a:sym typeface="Calibri"/>
            </a:endParaRPr>
          </a:p>
        </p:txBody>
      </p:sp>
      <p:sp>
        <p:nvSpPr>
          <p:cNvPr id="61" name="Google Shape;61;g1e0d547b7d2_0_7"/>
          <p:cNvSpPr txBox="1"/>
          <p:nvPr/>
        </p:nvSpPr>
        <p:spPr>
          <a:xfrm>
            <a:off x="29974300" y="19523750"/>
            <a:ext cx="12441000" cy="3879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4800">
                <a:latin typeface="Calibri"/>
                <a:ea typeface="Calibri"/>
                <a:cs typeface="Calibri"/>
                <a:sym typeface="Calibri"/>
              </a:rPr>
              <a:t>Lysozyme hydrogels were made and examined under light microscopy to better understand the conditions for the creation of these aggregates. This can translate to the formation of Aβ fibers in the brain of AD patients. </a:t>
            </a:r>
            <a:endParaRPr sz="4800">
              <a:latin typeface="Calibri"/>
              <a:ea typeface="Calibri"/>
              <a:cs typeface="Calibri"/>
              <a:sym typeface="Calibri"/>
            </a:endParaRPr>
          </a:p>
        </p:txBody>
      </p:sp>
      <p:sp>
        <p:nvSpPr>
          <p:cNvPr id="62" name="Google Shape;62;g1e0d547b7d2_0_7"/>
          <p:cNvSpPr txBox="1"/>
          <p:nvPr/>
        </p:nvSpPr>
        <p:spPr>
          <a:xfrm>
            <a:off x="29788900" y="23715638"/>
            <a:ext cx="128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Acknowledgements</a:t>
            </a:r>
            <a:endParaRPr sz="7200" b="1">
              <a:latin typeface="Calibri"/>
              <a:ea typeface="Calibri"/>
              <a:cs typeface="Calibri"/>
              <a:sym typeface="Calibri"/>
            </a:endParaRPr>
          </a:p>
        </p:txBody>
      </p:sp>
      <p:sp>
        <p:nvSpPr>
          <p:cNvPr id="63" name="Google Shape;63;g1e0d547b7d2_0_7"/>
          <p:cNvSpPr txBox="1"/>
          <p:nvPr/>
        </p:nvSpPr>
        <p:spPr>
          <a:xfrm>
            <a:off x="29857000" y="24831350"/>
            <a:ext cx="12675600" cy="4617600"/>
          </a:xfrm>
          <a:prstGeom prst="rect">
            <a:avLst/>
          </a:prstGeom>
          <a:noFill/>
          <a:ln>
            <a:noFill/>
          </a:ln>
        </p:spPr>
        <p:txBody>
          <a:bodyPr spcFirstLastPara="1" wrap="square" lIns="91425" tIns="91425" rIns="91425" bIns="91425" anchor="t" anchorCtr="0">
            <a:spAutoFit/>
          </a:bodyPr>
          <a:lstStyle/>
          <a:p>
            <a:pPr marL="0" marR="1500868" lvl="0" indent="0" algn="just" rtl="0">
              <a:spcBef>
                <a:spcPts val="0"/>
              </a:spcBef>
              <a:spcAft>
                <a:spcPts val="0"/>
              </a:spcAft>
              <a:buNone/>
            </a:pPr>
            <a:r>
              <a:rPr lang="en-US" sz="4800">
                <a:latin typeface="Calibri"/>
                <a:ea typeface="Calibri"/>
                <a:cs typeface="Calibri"/>
                <a:sym typeface="Calibri"/>
              </a:rPr>
              <a:t>This project was supported by the Florida Institute of Technology School of Biomedical Science and Dr. Shaohua Xu’s laboratory. Special thanks to Tatiana and the Graduate students of Dr. Shaohua Xu’s laboratory.</a:t>
            </a:r>
            <a:endParaRPr sz="4800">
              <a:latin typeface="Calibri"/>
              <a:ea typeface="Calibri"/>
              <a:cs typeface="Calibri"/>
              <a:sym typeface="Calibri"/>
            </a:endParaRPr>
          </a:p>
          <a:p>
            <a:pPr marL="0" lvl="0" indent="0" algn="l" rtl="0">
              <a:spcBef>
                <a:spcPts val="0"/>
              </a:spcBef>
              <a:spcAft>
                <a:spcPts val="0"/>
              </a:spcAft>
              <a:buNone/>
            </a:pPr>
            <a:endParaRPr sz="4800">
              <a:latin typeface="Calibri"/>
              <a:ea typeface="Calibri"/>
              <a:cs typeface="Calibri"/>
              <a:sym typeface="Calibri"/>
            </a:endParaRPr>
          </a:p>
        </p:txBody>
      </p:sp>
      <p:sp>
        <p:nvSpPr>
          <p:cNvPr id="64" name="Google Shape;64;g1e0d547b7d2_0_7"/>
          <p:cNvSpPr txBox="1"/>
          <p:nvPr/>
        </p:nvSpPr>
        <p:spPr>
          <a:xfrm>
            <a:off x="29974300" y="29584538"/>
            <a:ext cx="13893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a:latin typeface="Calibri"/>
                <a:ea typeface="Calibri"/>
                <a:cs typeface="Calibri"/>
                <a:sym typeface="Calibri"/>
              </a:rPr>
              <a:t>References</a:t>
            </a:r>
            <a:endParaRPr sz="7200" b="1">
              <a:latin typeface="Calibri"/>
              <a:ea typeface="Calibri"/>
              <a:cs typeface="Calibri"/>
              <a:sym typeface="Calibri"/>
            </a:endParaRPr>
          </a:p>
        </p:txBody>
      </p:sp>
      <p:sp>
        <p:nvSpPr>
          <p:cNvPr id="65" name="Google Shape;65;g1e0d547b7d2_0_7"/>
          <p:cNvSpPr txBox="1"/>
          <p:nvPr/>
        </p:nvSpPr>
        <p:spPr>
          <a:xfrm>
            <a:off x="29935600" y="30877562"/>
            <a:ext cx="13971000" cy="8865900"/>
          </a:xfrm>
          <a:prstGeom prst="rect">
            <a:avLst/>
          </a:prstGeom>
          <a:noFill/>
          <a:ln>
            <a:noFill/>
          </a:ln>
        </p:spPr>
        <p:txBody>
          <a:bodyPr spcFirstLastPara="1" wrap="square" lIns="91425" tIns="91425" rIns="91425" bIns="91425" anchor="t" anchorCtr="0">
            <a:spAutoFit/>
          </a:bodyPr>
          <a:lstStyle/>
          <a:p>
            <a:pPr marL="0" marR="1547131" lvl="0" indent="0" algn="l" rtl="0">
              <a:lnSpc>
                <a:spcPct val="100000"/>
              </a:lnSpc>
              <a:spcBef>
                <a:spcPts val="0"/>
              </a:spcBef>
              <a:spcAft>
                <a:spcPts val="0"/>
              </a:spcAft>
              <a:buNone/>
            </a:pPr>
            <a:r>
              <a:rPr lang="en-US" sz="4800">
                <a:solidFill>
                  <a:schemeClr val="dk1"/>
                </a:solidFill>
                <a:latin typeface="Calibri"/>
                <a:ea typeface="Calibri"/>
                <a:cs typeface="Calibri"/>
                <a:sym typeface="Calibri"/>
              </a:rPr>
              <a:t>(Xu, S. et al., 2007). “Aggregation drives ‘misfolding’ in protein amyloid fiber formation.” doi 10.1080/13506120701260059 </a:t>
            </a:r>
            <a:endParaRPr sz="4800">
              <a:solidFill>
                <a:schemeClr val="dk1"/>
              </a:solidFill>
              <a:latin typeface="Calibri"/>
              <a:ea typeface="Calibri"/>
              <a:cs typeface="Calibri"/>
              <a:sym typeface="Calibri"/>
            </a:endParaRPr>
          </a:p>
          <a:p>
            <a:pPr marL="0" marR="1547131" lvl="0" indent="0" algn="l" rtl="0">
              <a:lnSpc>
                <a:spcPct val="100000"/>
              </a:lnSpc>
              <a:spcBef>
                <a:spcPts val="0"/>
              </a:spcBef>
              <a:spcAft>
                <a:spcPts val="0"/>
              </a:spcAft>
              <a:buNone/>
            </a:pPr>
            <a:r>
              <a:rPr lang="en-US" sz="4800">
                <a:solidFill>
                  <a:schemeClr val="dk1"/>
                </a:solidFill>
                <a:latin typeface="Calibri"/>
                <a:ea typeface="Calibri"/>
                <a:cs typeface="Calibri"/>
                <a:sym typeface="Calibri"/>
              </a:rPr>
              <a:t>(Sun, Y, et al.,  2021). “Role of the extracellular matrix in alzheimer’s disease.” doi 10.3389/fnagi.2021.707466</a:t>
            </a:r>
            <a:r>
              <a:rPr lang="en-US" sz="4800" u="sng">
                <a:solidFill>
                  <a:srgbClr val="0563C1"/>
                </a:solidFill>
                <a:latin typeface="Calibri"/>
                <a:ea typeface="Calibri"/>
                <a:cs typeface="Calibri"/>
                <a:sym typeface="Calibri"/>
              </a:rPr>
              <a:t> </a:t>
            </a:r>
            <a:endParaRPr sz="4800" u="sng">
              <a:solidFill>
                <a:srgbClr val="0563C1"/>
              </a:solidFill>
              <a:latin typeface="Calibri"/>
              <a:ea typeface="Calibri"/>
              <a:cs typeface="Calibri"/>
              <a:sym typeface="Calibri"/>
            </a:endParaRPr>
          </a:p>
          <a:p>
            <a:pPr marL="0" marR="1547131" lvl="0" indent="0" algn="l" rtl="0">
              <a:lnSpc>
                <a:spcPct val="100000"/>
              </a:lnSpc>
              <a:spcBef>
                <a:spcPts val="0"/>
              </a:spcBef>
              <a:spcAft>
                <a:spcPts val="0"/>
              </a:spcAft>
              <a:buNone/>
            </a:pPr>
            <a:r>
              <a:rPr lang="en-US" sz="4800">
                <a:solidFill>
                  <a:schemeClr val="dk1"/>
                </a:solidFill>
                <a:latin typeface="Calibri"/>
                <a:ea typeface="Calibri"/>
                <a:cs typeface="Calibri"/>
                <a:sym typeface="Calibri"/>
              </a:rPr>
              <a:t>(Naseri, N. et al., 2019). “The complexity of tau  in Alzheimer’s disease.” doi 10.1016/j.neulet.2019.04.022</a:t>
            </a:r>
            <a:endParaRPr sz="4800">
              <a:solidFill>
                <a:schemeClr val="dk1"/>
              </a:solidFill>
              <a:latin typeface="Calibri"/>
              <a:ea typeface="Calibri"/>
              <a:cs typeface="Calibri"/>
              <a:sym typeface="Calibri"/>
            </a:endParaRPr>
          </a:p>
          <a:p>
            <a:pPr marL="0" marR="1547131" lvl="0" indent="0" algn="l" rtl="0">
              <a:lnSpc>
                <a:spcPct val="100000"/>
              </a:lnSpc>
              <a:spcBef>
                <a:spcPts val="0"/>
              </a:spcBef>
              <a:spcAft>
                <a:spcPts val="0"/>
              </a:spcAft>
              <a:buNone/>
            </a:pPr>
            <a:endParaRPr sz="4400">
              <a:solidFill>
                <a:schemeClr val="dk1"/>
              </a:solidFill>
              <a:latin typeface="Calibri"/>
              <a:ea typeface="Calibri"/>
              <a:cs typeface="Calibri"/>
              <a:sym typeface="Calibri"/>
            </a:endParaRPr>
          </a:p>
          <a:p>
            <a:pPr marL="0" lvl="0" indent="0" algn="l" rtl="0">
              <a:spcBef>
                <a:spcPts val="0"/>
              </a:spcBef>
              <a:spcAft>
                <a:spcPts val="0"/>
              </a:spcAft>
              <a:buNone/>
            </a:pPr>
            <a:endParaRPr sz="4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4500" i="1">
              <a:solidFill>
                <a:schemeClr val="dk1"/>
              </a:solidFill>
              <a:latin typeface="Calibri"/>
              <a:ea typeface="Calibri"/>
              <a:cs typeface="Calibri"/>
              <a:sym typeface="Calibri"/>
            </a:endParaRPr>
          </a:p>
        </p:txBody>
      </p:sp>
      <p:pic>
        <p:nvPicPr>
          <p:cNvPr id="66" name="Google Shape;66;g1e0d547b7d2_0_7"/>
          <p:cNvPicPr preferRelativeResize="0"/>
          <p:nvPr/>
        </p:nvPicPr>
        <p:blipFill rotWithShape="1">
          <a:blip r:embed="rId3">
            <a:alphaModFix/>
          </a:blip>
          <a:srcRect/>
          <a:stretch/>
        </p:blipFill>
        <p:spPr>
          <a:xfrm>
            <a:off x="38861963" y="496156"/>
            <a:ext cx="2325950" cy="1828800"/>
          </a:xfrm>
          <a:prstGeom prst="rect">
            <a:avLst/>
          </a:prstGeom>
          <a:noFill/>
          <a:ln>
            <a:noFill/>
          </a:ln>
        </p:spPr>
      </p:pic>
      <p:pic>
        <p:nvPicPr>
          <p:cNvPr id="67" name="Google Shape;67;g1e0d547b7d2_0_7"/>
          <p:cNvPicPr preferRelativeResize="0"/>
          <p:nvPr/>
        </p:nvPicPr>
        <p:blipFill>
          <a:blip r:embed="rId4">
            <a:alphaModFix/>
          </a:blip>
          <a:stretch>
            <a:fillRect/>
          </a:stretch>
        </p:blipFill>
        <p:spPr>
          <a:xfrm rot="5400000">
            <a:off x="28962324" y="9224250"/>
            <a:ext cx="8095826" cy="6071875"/>
          </a:xfrm>
          <a:prstGeom prst="rect">
            <a:avLst/>
          </a:prstGeom>
          <a:noFill/>
          <a:ln>
            <a:noFill/>
          </a:ln>
        </p:spPr>
      </p:pic>
      <p:pic>
        <p:nvPicPr>
          <p:cNvPr id="69" name="Google Shape;69;g1e0d547b7d2_0_7"/>
          <p:cNvPicPr preferRelativeResize="0"/>
          <p:nvPr/>
        </p:nvPicPr>
        <p:blipFill>
          <a:blip r:embed="rId5">
            <a:alphaModFix/>
          </a:blip>
          <a:stretch>
            <a:fillRect/>
          </a:stretch>
        </p:blipFill>
        <p:spPr>
          <a:xfrm rot="5400000">
            <a:off x="35055888" y="9230600"/>
            <a:ext cx="8039749" cy="6059176"/>
          </a:xfrm>
          <a:prstGeom prst="rect">
            <a:avLst/>
          </a:prstGeom>
          <a:noFill/>
          <a:ln>
            <a:noFill/>
          </a:ln>
        </p:spPr>
      </p:pic>
      <p:pic>
        <p:nvPicPr>
          <p:cNvPr id="70" name="Google Shape;70;g1e0d547b7d2_0_7"/>
          <p:cNvPicPr preferRelativeResize="0"/>
          <p:nvPr/>
        </p:nvPicPr>
        <p:blipFill>
          <a:blip r:embed="rId6">
            <a:alphaModFix/>
          </a:blip>
          <a:stretch>
            <a:fillRect/>
          </a:stretch>
        </p:blipFill>
        <p:spPr>
          <a:xfrm>
            <a:off x="1603900" y="26724294"/>
            <a:ext cx="12811800" cy="9174705"/>
          </a:xfrm>
          <a:prstGeom prst="rect">
            <a:avLst/>
          </a:prstGeom>
          <a:noFill/>
          <a:ln>
            <a:noFill/>
          </a:ln>
        </p:spPr>
      </p:pic>
      <p:sp>
        <p:nvSpPr>
          <p:cNvPr id="71" name="Google Shape;71;g1e0d547b7d2_0_7"/>
          <p:cNvSpPr txBox="1"/>
          <p:nvPr/>
        </p:nvSpPr>
        <p:spPr>
          <a:xfrm>
            <a:off x="1603900" y="35899000"/>
            <a:ext cx="12811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Calibri"/>
                <a:ea typeface="Calibri"/>
                <a:cs typeface="Calibri"/>
                <a:sym typeface="Calibri"/>
              </a:rPr>
              <a:t>Figure 1: Classical amyloid plaques with fiber bundles indicated by arrows</a:t>
            </a:r>
            <a:endParaRPr sz="4800">
              <a:latin typeface="Calibri"/>
              <a:ea typeface="Calibri"/>
              <a:cs typeface="Calibri"/>
              <a:sym typeface="Calibri"/>
            </a:endParaRPr>
          </a:p>
        </p:txBody>
      </p:sp>
      <p:pic>
        <p:nvPicPr>
          <p:cNvPr id="72" name="Google Shape;72;g1e0d547b7d2_0_7"/>
          <p:cNvPicPr preferRelativeResize="0"/>
          <p:nvPr/>
        </p:nvPicPr>
        <p:blipFill>
          <a:blip r:embed="rId7">
            <a:alphaModFix/>
          </a:blip>
          <a:stretch>
            <a:fillRect/>
          </a:stretch>
        </p:blipFill>
        <p:spPr>
          <a:xfrm>
            <a:off x="17118525" y="24426698"/>
            <a:ext cx="9654156" cy="11267100"/>
          </a:xfrm>
          <a:prstGeom prst="rect">
            <a:avLst/>
          </a:prstGeom>
          <a:noFill/>
          <a:ln>
            <a:noFill/>
          </a:ln>
        </p:spPr>
      </p:pic>
      <p:sp>
        <p:nvSpPr>
          <p:cNvPr id="73" name="Google Shape;73;g1e0d547b7d2_0_7"/>
          <p:cNvSpPr txBox="1"/>
          <p:nvPr/>
        </p:nvSpPr>
        <p:spPr>
          <a:xfrm>
            <a:off x="17118525" y="35529550"/>
            <a:ext cx="9654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Calibri"/>
                <a:ea typeface="Calibri"/>
                <a:cs typeface="Calibri"/>
                <a:sym typeface="Calibri"/>
              </a:rPr>
              <a:t>Figure 2: Neurofibrillary Tangle (NFT) of tau protein in neurons</a:t>
            </a:r>
            <a:endParaRPr sz="4800">
              <a:latin typeface="Calibri"/>
              <a:ea typeface="Calibri"/>
              <a:cs typeface="Calibri"/>
              <a:sym typeface="Calibri"/>
            </a:endParaRPr>
          </a:p>
        </p:txBody>
      </p:sp>
      <p:pic>
        <p:nvPicPr>
          <p:cNvPr id="74" name="Google Shape;74;g1e0d547b7d2_0_7"/>
          <p:cNvPicPr preferRelativeResize="0"/>
          <p:nvPr/>
        </p:nvPicPr>
        <p:blipFill rotWithShape="1">
          <a:blip r:embed="rId8">
            <a:alphaModFix/>
          </a:blip>
          <a:srcRect/>
          <a:stretch/>
        </p:blipFill>
        <p:spPr>
          <a:xfrm>
            <a:off x="36200563" y="496138"/>
            <a:ext cx="2661425" cy="1828800"/>
          </a:xfrm>
          <a:prstGeom prst="rect">
            <a:avLst/>
          </a:prstGeom>
          <a:noFill/>
          <a:ln>
            <a:noFill/>
          </a:ln>
        </p:spPr>
      </p:pic>
      <p:pic>
        <p:nvPicPr>
          <p:cNvPr id="2" name="Google Shape;63;p2" descr="DNA">
            <a:extLst>
              <a:ext uri="{FF2B5EF4-FFF2-40B4-BE49-F238E27FC236}">
                <a16:creationId xmlns:a16="http://schemas.microsoft.com/office/drawing/2014/main" id="{D3B81624-B007-7F8F-8370-568B045C7A87}"/>
              </a:ext>
            </a:extLst>
          </p:cNvPr>
          <p:cNvPicPr preferRelativeResize="0"/>
          <p:nvPr/>
        </p:nvPicPr>
        <p:blipFill rotWithShape="1">
          <a:blip r:embed="rId9">
            <a:alphaModFix/>
          </a:blip>
          <a:srcRect/>
          <a:stretch/>
        </p:blipFill>
        <p:spPr>
          <a:xfrm>
            <a:off x="41190951" y="631744"/>
            <a:ext cx="1828800" cy="18288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590</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Jack .</cp:lastModifiedBy>
  <cp:revision>2</cp:revision>
  <dcterms:created xsi:type="dcterms:W3CDTF">2007-04-04T14:17:42Z</dcterms:created>
  <dcterms:modified xsi:type="dcterms:W3CDTF">2023-04-05T23:12:21Z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