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8" r:id="rId2"/>
  </p:sldIdLst>
  <p:sldSz cx="43891200" cy="38404800"/>
  <p:notesSz cx="68580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2096">
          <p15:clr>
            <a:srgbClr val="A4A3A4"/>
          </p15:clr>
        </p15:guide>
        <p15:guide id="2" pos="13824">
          <p15:clr>
            <a:srgbClr val="A4A3A4"/>
          </p15:clr>
        </p15:guide>
      </p15:sldGuideLst>
    </p:ext>
    <p: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r:id="rId8" roundtripDataSignature="AMtx7mjCJEoeVLJPb7mFCyTn54l5Z/At7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BD0CB4-D11B-4CE8-8488-CD73BAB683F3}" v="2045" dt="2023-04-05T20:29:15.085"/>
    <p1510:client id="{462B9F52-9641-8291-EBDD-70885CAD668E}" v="46" dt="2023-04-05T20:23:56.603"/>
    <p1510:client id="{4EAF32B2-9DB9-767B-FDB7-78EF7B1616CE}" v="194" dt="2023-04-05T20:24:24.450"/>
    <p1510:client id="{54438C56-FD96-4516-BA28-FD12BAB5ECAF}" v="4" dt="2023-04-06T02:56:17.258"/>
    <p1510:client id="{6BD90174-BE40-48FB-A10D-1683D6F2BD14}" v="30" dt="2023-04-05T20:30:01.797"/>
    <p1510:client id="{C13ECC50-0D2D-478D-AD6E-46D975A4C6D2}" v="12" dt="2023-04-06T02:45:06.620"/>
    <p1510:client id="{E728181B-C432-4CBB-98B5-FAD9105CC507}" v="19" dt="2023-04-05T20:28:19.7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2096"/>
        <p:guide pos="13824"/>
      </p:guideLst>
    </p:cSldViewPr>
  </p:slideViewPr>
  <p:gridSpacing cx="76200" cy="76200"/>
</p:viewPr>
</file>

<file path=ppt/_rels/presentation.xml.rels><?xml version="1.0" encoding="UTF-8" standalone="yes"?>
<Relationships xmlns="http://schemas.openxmlformats.org/package/2006/relationships"><Relationship Id="rId8" Type="http://customschemas.google.com/relationships/presentationmetadata" Target="metadata"/><Relationship Id="rId13" Type="http://schemas.microsoft.com/office/2015/10/relationships/revisionInfo" Target="revisionInfo.xml"/><Relationship Id="rId3"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heme" Target="theme/theme1.xml"/><Relationship Id="rId10" Type="http://schemas.openxmlformats.org/officeDocument/2006/relationships/viewProps" Target="viewProps.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6513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0516" b="1"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0516" b="1"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0516" b="1"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0516" b="1"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0516" b="1"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0516" b="1"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0516" b="1"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0516" b="1"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4" y="0"/>
            <a:ext cx="2971800" cy="46513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0516" b="1"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0516" b="1"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0516" b="1"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0516" b="1"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0516" b="1"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0516" b="1"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0516" b="1"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0516" b="1"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414838"/>
            <a:ext cx="5486400" cy="41846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1pPr>
            <a:lvl2pPr marL="914400" marR="0" lvl="1"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2pPr>
            <a:lvl3pPr marL="1371600" marR="0" lvl="2"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3pPr>
            <a:lvl4pPr marL="1828800" marR="0" lvl="3"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4pPr>
            <a:lvl5pPr marL="2286000" marR="0" lvl="4"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675"/>
            <a:ext cx="2971800" cy="465138"/>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0516" b="1"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0516" b="1"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0516" b="1"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0516" b="1"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0516" b="1"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0516" b="1"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0516" b="1"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0516" b="1"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4" y="8829675"/>
            <a:ext cx="2971800" cy="465138"/>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p1:notes"/>
          <p:cNvSpPr txBox="1">
            <a:spLocks noGrp="1"/>
          </p:cNvSpPr>
          <p:nvPr>
            <p:ph type="sldNum" idx="12"/>
          </p:nvPr>
        </p:nvSpPr>
        <p:spPr>
          <a:xfrm>
            <a:off x="3884614" y="8829675"/>
            <a:ext cx="2971800" cy="465138"/>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47" name="Google Shape;47;p1:notes"/>
          <p:cNvSpPr>
            <a:spLocks noGrp="1" noRot="1" noChangeAspect="1"/>
          </p:cNvSpPr>
          <p:nvPr>
            <p:ph type="sldImg" idx="2"/>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8" name="Google Shape;48;p1:notes"/>
          <p:cNvSpPr txBox="1">
            <a:spLocks noGrp="1"/>
          </p:cNvSpPr>
          <p:nvPr>
            <p:ph type="body" idx="1"/>
          </p:nvPr>
        </p:nvSpPr>
        <p:spPr>
          <a:xfrm>
            <a:off x="685800" y="4414838"/>
            <a:ext cx="5486400" cy="41846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p:txBody>
      </p:sp>
    </p:spTree>
    <p:extLst>
      <p:ext uri="{BB962C8B-B14F-4D97-AF65-F5344CB8AC3E}">
        <p14:creationId xmlns:p14="http://schemas.microsoft.com/office/powerpoint/2010/main" val="791786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1"/>
        <p:cNvGrpSpPr/>
        <p:nvPr/>
      </p:nvGrpSpPr>
      <p:grpSpPr>
        <a:xfrm>
          <a:off x="0" y="0"/>
          <a:ext cx="0" cy="0"/>
          <a:chOff x="0" y="0"/>
          <a:chExt cx="0" cy="0"/>
        </a:xfrm>
      </p:grpSpPr>
      <p:sp>
        <p:nvSpPr>
          <p:cNvPr id="42" name="Google Shape;42;p13"/>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43" name="Google Shape;43;p13"/>
          <p:cNvSpPr txBox="1">
            <a:spLocks noGrp="1"/>
          </p:cNvSpPr>
          <p:nvPr>
            <p:ph type="body" idx="1"/>
          </p:nvPr>
        </p:nvSpPr>
        <p:spPr>
          <a:xfrm rot="5400000">
            <a:off x="9272474" y="1881925"/>
            <a:ext cx="25346257" cy="39503351"/>
          </a:xfrm>
          <a:prstGeom prst="rect">
            <a:avLst/>
          </a:prstGeom>
          <a:noFill/>
          <a:ln>
            <a:noFill/>
          </a:ln>
        </p:spPr>
        <p:txBody>
          <a:bodyPr spcFirstLastPara="1" wrap="square" lIns="91425" tIns="45700" rIns="91425" bIns="45700" anchor="t" anchorCtr="0">
            <a:noAutofit/>
          </a:bodyPr>
          <a:lstStyle>
            <a:lvl1pPr marL="457200" marR="0" lvl="0"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p:cSld name="Vertical Title and Text">
    <p:spTree>
      <p:nvGrpSpPr>
        <p:cNvPr id="1" name="Shape 4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6"/>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19" name="Google Shape;19;p6"/>
          <p:cNvSpPr txBox="1">
            <a:spLocks noGrp="1"/>
          </p:cNvSpPr>
          <p:nvPr>
            <p:ph type="body" idx="1"/>
          </p:nvPr>
        </p:nvSpPr>
        <p:spPr>
          <a:xfrm>
            <a:off x="2193927" y="8960472"/>
            <a:ext cx="39503351" cy="25346257"/>
          </a:xfrm>
          <a:prstGeom prst="rect">
            <a:avLst/>
          </a:prstGeom>
          <a:noFill/>
          <a:ln>
            <a:noFill/>
          </a:ln>
        </p:spPr>
        <p:txBody>
          <a:bodyPr spcFirstLastPara="1" wrap="square" lIns="91425" tIns="45700" rIns="91425" bIns="45700" anchor="t" anchorCtr="0">
            <a:noAutofit/>
          </a:bodyPr>
          <a:lstStyle>
            <a:lvl1pPr marL="457200" marR="0" lvl="0"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0"/>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23" name="Google Shape;23;p8"/>
          <p:cNvSpPr txBox="1">
            <a:spLocks noGrp="1"/>
          </p:cNvSpPr>
          <p:nvPr>
            <p:ph type="body" idx="1"/>
          </p:nvPr>
        </p:nvSpPr>
        <p:spPr>
          <a:xfrm>
            <a:off x="2193927" y="8960472"/>
            <a:ext cx="19599275" cy="25346257"/>
          </a:xfrm>
          <a:prstGeom prst="rect">
            <a:avLst/>
          </a:prstGeom>
          <a:noFill/>
          <a:ln>
            <a:noFill/>
          </a:ln>
        </p:spPr>
        <p:txBody>
          <a:bodyPr spcFirstLastPara="1" wrap="square" lIns="91425" tIns="45700" rIns="91425" bIns="45700" anchor="t" anchorCtr="0">
            <a:noAutofit/>
          </a:bodyPr>
          <a:lstStyle>
            <a:lvl1pPr marL="457200" marR="0" lvl="0"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
        <p:nvSpPr>
          <p:cNvPr id="24" name="Google Shape;24;p8"/>
          <p:cNvSpPr txBox="1">
            <a:spLocks noGrp="1"/>
          </p:cNvSpPr>
          <p:nvPr>
            <p:ph type="body" idx="2"/>
          </p:nvPr>
        </p:nvSpPr>
        <p:spPr>
          <a:xfrm>
            <a:off x="22098000" y="8960472"/>
            <a:ext cx="19599276" cy="25346257"/>
          </a:xfrm>
          <a:prstGeom prst="rect">
            <a:avLst/>
          </a:prstGeom>
          <a:noFill/>
          <a:ln>
            <a:noFill/>
          </a:ln>
        </p:spPr>
        <p:txBody>
          <a:bodyPr spcFirstLastPara="1" wrap="square" lIns="91425" tIns="45700" rIns="91425" bIns="45700" anchor="t" anchorCtr="0">
            <a:noAutofit/>
          </a:bodyPr>
          <a:lstStyle>
            <a:lvl1pPr marL="457200" marR="0" lvl="0"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5"/>
        <p:cNvGrpSpPr/>
        <p:nvPr/>
      </p:nvGrpSpPr>
      <p:grpSpPr>
        <a:xfrm>
          <a:off x="0" y="0"/>
          <a:ext cx="0" cy="0"/>
          <a:chOff x="0" y="0"/>
          <a:chExt cx="0" cy="0"/>
        </a:xfrm>
      </p:grpSpPr>
      <p:sp>
        <p:nvSpPr>
          <p:cNvPr id="26" name="Google Shape;26;p9"/>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27" name="Google Shape;27;p9"/>
          <p:cNvSpPr txBox="1">
            <a:spLocks noGrp="1"/>
          </p:cNvSpPr>
          <p:nvPr>
            <p:ph type="body" idx="1"/>
          </p:nvPr>
        </p:nvSpPr>
        <p:spPr>
          <a:xfrm>
            <a:off x="2193926" y="8596198"/>
            <a:ext cx="19392900" cy="3584188"/>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28" name="Google Shape;28;p9"/>
          <p:cNvSpPr txBox="1">
            <a:spLocks noGrp="1"/>
          </p:cNvSpPr>
          <p:nvPr>
            <p:ph type="body" idx="2"/>
          </p:nvPr>
        </p:nvSpPr>
        <p:spPr>
          <a:xfrm>
            <a:off x="2193926" y="12180385"/>
            <a:ext cx="19392900" cy="22126342"/>
          </a:xfrm>
          <a:prstGeom prst="rect">
            <a:avLst/>
          </a:prstGeom>
          <a:noFill/>
          <a:ln>
            <a:noFill/>
          </a:ln>
        </p:spPr>
        <p:txBody>
          <a:bodyPr spcFirstLastPara="1" wrap="square" lIns="91425" tIns="45700" rIns="91425" bIns="45700" anchor="t" anchorCtr="0">
            <a:noAutofit/>
          </a:bodyPr>
          <a:lstStyle>
            <a:lvl1pPr marL="457200" marR="0" lvl="0"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
        <p:nvSpPr>
          <p:cNvPr id="29" name="Google Shape;29;p9"/>
          <p:cNvSpPr txBox="1">
            <a:spLocks noGrp="1"/>
          </p:cNvSpPr>
          <p:nvPr>
            <p:ph type="body" idx="3"/>
          </p:nvPr>
        </p:nvSpPr>
        <p:spPr>
          <a:xfrm>
            <a:off x="22294852" y="8596198"/>
            <a:ext cx="19402426" cy="3584188"/>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30" name="Google Shape;30;p9"/>
          <p:cNvSpPr txBox="1">
            <a:spLocks noGrp="1"/>
          </p:cNvSpPr>
          <p:nvPr>
            <p:ph type="body" idx="4"/>
          </p:nvPr>
        </p:nvSpPr>
        <p:spPr>
          <a:xfrm>
            <a:off x="22294852" y="12180385"/>
            <a:ext cx="19402426" cy="22126342"/>
          </a:xfrm>
          <a:prstGeom prst="rect">
            <a:avLst/>
          </a:prstGeom>
          <a:noFill/>
          <a:ln>
            <a:noFill/>
          </a:ln>
        </p:spPr>
        <p:txBody>
          <a:bodyPr spcFirstLastPara="1" wrap="square" lIns="91425" tIns="45700" rIns="91425" bIns="45700" anchor="t" anchorCtr="0">
            <a:noAutofit/>
          </a:bodyPr>
          <a:lstStyle>
            <a:lvl1pPr marL="457200" marR="0" lvl="0"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10"/>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3"/>
        <p:cNvGrpSpPr/>
        <p:nvPr/>
      </p:nvGrpSpPr>
      <p:grpSpPr>
        <a:xfrm>
          <a:off x="0" y="0"/>
          <a:ext cx="0" cy="0"/>
          <a:chOff x="0" y="0"/>
          <a:chExt cx="0" cy="0"/>
        </a:xfrm>
      </p:grpSpPr>
      <p:sp>
        <p:nvSpPr>
          <p:cNvPr id="34" name="Google Shape;34;p11"/>
          <p:cNvSpPr txBox="1">
            <a:spLocks noGrp="1"/>
          </p:cNvSpPr>
          <p:nvPr>
            <p:ph type="title"/>
          </p:nvPr>
        </p:nvSpPr>
        <p:spPr>
          <a:xfrm>
            <a:off x="2193926" y="1528646"/>
            <a:ext cx="14439900" cy="6508132"/>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4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35" name="Google Shape;35;p11"/>
          <p:cNvSpPr txBox="1">
            <a:spLocks noGrp="1"/>
          </p:cNvSpPr>
          <p:nvPr>
            <p:ph type="body" idx="1"/>
          </p:nvPr>
        </p:nvSpPr>
        <p:spPr>
          <a:xfrm>
            <a:off x="17160877" y="1528648"/>
            <a:ext cx="24536399" cy="32778079"/>
          </a:xfrm>
          <a:prstGeom prst="rect">
            <a:avLst/>
          </a:prstGeom>
          <a:noFill/>
          <a:ln>
            <a:noFill/>
          </a:ln>
        </p:spPr>
        <p:txBody>
          <a:bodyPr spcFirstLastPara="1" wrap="square" lIns="91425" tIns="45700" rIns="91425" bIns="45700" anchor="t" anchorCtr="0">
            <a:noAutofit/>
          </a:bodyPr>
          <a:lstStyle>
            <a:lvl1pPr marL="457200" marR="0" lvl="0" indent="-635000" algn="l" rtl="0">
              <a:spcBef>
                <a:spcPts val="1280"/>
              </a:spcBef>
              <a:spcAft>
                <a:spcPts val="0"/>
              </a:spcAft>
              <a:buClr>
                <a:schemeClr val="dk1"/>
              </a:buClr>
              <a:buSzPts val="6400"/>
              <a:buFont typeface="Arial"/>
              <a:buChar char="•"/>
              <a:defRPr sz="6400" b="0" i="0" u="none" strike="noStrike" cap="none">
                <a:solidFill>
                  <a:schemeClr val="dk1"/>
                </a:solidFill>
                <a:latin typeface="Arial"/>
                <a:ea typeface="Arial"/>
                <a:cs typeface="Arial"/>
                <a:sym typeface="Arial"/>
              </a:defRPr>
            </a:lvl1pPr>
            <a:lvl2pPr marL="914400" marR="0" lvl="1"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2pPr>
            <a:lvl3pPr marL="1371600" marR="0" lvl="2"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3pPr>
            <a:lvl4pPr marL="1828800" marR="0" lvl="3"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4pPr>
            <a:lvl5pPr marL="2286000" marR="0" lvl="4"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5pPr>
            <a:lvl6pPr marL="2743200" marR="0" lvl="5"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6pPr>
            <a:lvl7pPr marL="3200400" marR="0" lvl="6"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7pPr>
            <a:lvl8pPr marL="3657600" marR="0" lvl="7"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8pPr>
            <a:lvl9pPr marL="4114800" marR="0" lvl="8"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9pPr>
          </a:lstStyle>
          <a:p>
            <a:endParaRPr/>
          </a:p>
        </p:txBody>
      </p:sp>
      <p:sp>
        <p:nvSpPr>
          <p:cNvPr id="36" name="Google Shape;36;p11"/>
          <p:cNvSpPr txBox="1">
            <a:spLocks noGrp="1"/>
          </p:cNvSpPr>
          <p:nvPr>
            <p:ph type="body" idx="2"/>
          </p:nvPr>
        </p:nvSpPr>
        <p:spPr>
          <a:xfrm>
            <a:off x="2193926" y="8036779"/>
            <a:ext cx="14439900" cy="262699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7"/>
        <p:cNvGrpSpPr/>
        <p:nvPr/>
      </p:nvGrpSpPr>
      <p:grpSpPr>
        <a:xfrm>
          <a:off x="0" y="0"/>
          <a:ext cx="0" cy="0"/>
          <a:chOff x="0" y="0"/>
          <a:chExt cx="0" cy="0"/>
        </a:xfrm>
      </p:grpSpPr>
      <p:sp>
        <p:nvSpPr>
          <p:cNvPr id="38" name="Google Shape;38;p12"/>
          <p:cNvSpPr txBox="1">
            <a:spLocks noGrp="1"/>
          </p:cNvSpPr>
          <p:nvPr>
            <p:ph type="title"/>
          </p:nvPr>
        </p:nvSpPr>
        <p:spPr>
          <a:xfrm>
            <a:off x="8604251" y="26884663"/>
            <a:ext cx="26333450" cy="3171129"/>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4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39" name="Google Shape;39;p12"/>
          <p:cNvSpPr>
            <a:spLocks noGrp="1"/>
          </p:cNvSpPr>
          <p:nvPr>
            <p:ph type="pic" idx="2"/>
          </p:nvPr>
        </p:nvSpPr>
        <p:spPr>
          <a:xfrm>
            <a:off x="8604251" y="3431325"/>
            <a:ext cx="26333450" cy="23043529"/>
          </a:xfrm>
          <a:prstGeom prst="rect">
            <a:avLst/>
          </a:prstGeom>
          <a:noFill/>
          <a:ln>
            <a:noFill/>
          </a:ln>
        </p:spPr>
        <p:txBody>
          <a:bodyPr spcFirstLastPara="1" wrap="square" lIns="91425" tIns="45700" rIns="91425" bIns="45700" anchor="t" anchorCtr="0">
            <a:noAutofit/>
          </a:bodyPr>
          <a:lstStyle>
            <a:lvl1pPr marR="0" lvl="0" algn="l" rtl="0">
              <a:spcBef>
                <a:spcPts val="1280"/>
              </a:spcBef>
              <a:spcAft>
                <a:spcPts val="0"/>
              </a:spcAft>
              <a:buClr>
                <a:schemeClr val="dk1"/>
              </a:buClr>
              <a:buSzPts val="6400"/>
              <a:buFont typeface="Arial"/>
              <a:buNone/>
              <a:defRPr sz="6400" b="0" i="0" u="none" strike="noStrike" cap="none">
                <a:solidFill>
                  <a:schemeClr val="dk1"/>
                </a:solidFill>
                <a:latin typeface="Arial"/>
                <a:ea typeface="Arial"/>
                <a:cs typeface="Arial"/>
                <a:sym typeface="Arial"/>
              </a:defRPr>
            </a:lvl1pPr>
            <a:lvl2pPr marR="0" lvl="1" algn="l" rtl="0">
              <a:spcBef>
                <a:spcPts val="1120"/>
              </a:spcBef>
              <a:spcAft>
                <a:spcPts val="0"/>
              </a:spcAft>
              <a:buClr>
                <a:schemeClr val="dk1"/>
              </a:buClr>
              <a:buSzPts val="5600"/>
              <a:buFont typeface="Arial"/>
              <a:buNone/>
              <a:defRPr sz="5600" b="0" i="0" u="none" strike="noStrike" cap="none">
                <a:solidFill>
                  <a:schemeClr val="dk1"/>
                </a:solidFill>
                <a:latin typeface="Arial"/>
                <a:ea typeface="Arial"/>
                <a:cs typeface="Arial"/>
                <a:sym typeface="Arial"/>
              </a:defRPr>
            </a:lvl2pPr>
            <a:lvl3pPr marR="0" lvl="2" algn="l" rtl="0">
              <a:spcBef>
                <a:spcPts val="96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3pPr>
            <a:lvl4pPr marR="0" lvl="3"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4pPr>
            <a:lvl5pPr marR="0" lvl="4"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5pPr>
            <a:lvl6pPr marR="0" lvl="5"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6pPr>
            <a:lvl7pPr marR="0" lvl="6"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7pPr>
            <a:lvl8pPr marR="0" lvl="7"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8pPr>
            <a:lvl9pPr marR="0" lvl="8"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9pPr>
          </a:lstStyle>
          <a:p>
            <a:endParaRPr/>
          </a:p>
        </p:txBody>
      </p:sp>
      <p:sp>
        <p:nvSpPr>
          <p:cNvPr id="40" name="Google Shape;40;p12"/>
          <p:cNvSpPr txBox="1">
            <a:spLocks noGrp="1"/>
          </p:cNvSpPr>
          <p:nvPr>
            <p:ph type="body" idx="1"/>
          </p:nvPr>
        </p:nvSpPr>
        <p:spPr>
          <a:xfrm>
            <a:off x="8604251" y="30055791"/>
            <a:ext cx="26333450" cy="450788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Google Shape;10;p3"/>
          <p:cNvSpPr/>
          <p:nvPr/>
        </p:nvSpPr>
        <p:spPr>
          <a:xfrm>
            <a:off x="43213019" y="6657123"/>
            <a:ext cx="685800" cy="31800645"/>
          </a:xfrm>
          <a:prstGeom prst="rect">
            <a:avLst/>
          </a:prstGeom>
          <a:solidFill>
            <a:srgbClr val="29459B"/>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0400" b="1" i="0" u="none" strike="noStrike" cap="none">
              <a:solidFill>
                <a:schemeClr val="dk1"/>
              </a:solidFill>
              <a:latin typeface="Arial"/>
              <a:ea typeface="Arial"/>
              <a:cs typeface="Arial"/>
              <a:sym typeface="Arial"/>
            </a:endParaRPr>
          </a:p>
        </p:txBody>
      </p:sp>
      <p:sp>
        <p:nvSpPr>
          <p:cNvPr id="11" name="Google Shape;11;p3"/>
          <p:cNvSpPr/>
          <p:nvPr/>
        </p:nvSpPr>
        <p:spPr>
          <a:xfrm>
            <a:off x="0" y="6657123"/>
            <a:ext cx="685800" cy="31800645"/>
          </a:xfrm>
          <a:prstGeom prst="rect">
            <a:avLst/>
          </a:prstGeom>
          <a:solidFill>
            <a:srgbClr val="7600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0400" b="1" i="0" u="none" strike="noStrike" cap="none">
              <a:solidFill>
                <a:schemeClr val="dk1"/>
              </a:solidFill>
              <a:latin typeface="Arial"/>
              <a:ea typeface="Arial"/>
              <a:cs typeface="Arial"/>
              <a:sym typeface="Arial"/>
            </a:endParaRPr>
          </a:p>
        </p:txBody>
      </p:sp>
      <p:pic>
        <p:nvPicPr>
          <p:cNvPr id="12" name="Google Shape;12;p3"/>
          <p:cNvPicPr preferRelativeResize="0"/>
          <p:nvPr/>
        </p:nvPicPr>
        <p:blipFill rotWithShape="1">
          <a:blip r:embed="rId13">
            <a:alphaModFix/>
          </a:blip>
          <a:srcRect/>
          <a:stretch/>
        </p:blipFill>
        <p:spPr>
          <a:xfrm>
            <a:off x="472492" y="518070"/>
            <a:ext cx="8961120" cy="5679649"/>
          </a:xfrm>
          <a:prstGeom prst="rect">
            <a:avLst/>
          </a:prstGeom>
          <a:noFill/>
          <a:ln>
            <a:noFill/>
          </a:ln>
        </p:spPr>
      </p:pic>
      <p:cxnSp>
        <p:nvCxnSpPr>
          <p:cNvPr id="13" name="Google Shape;13;p3"/>
          <p:cNvCxnSpPr/>
          <p:nvPr/>
        </p:nvCxnSpPr>
        <p:spPr>
          <a:xfrm>
            <a:off x="-48126" y="6657123"/>
            <a:ext cx="43946946" cy="0"/>
          </a:xfrm>
          <a:prstGeom prst="straightConnector1">
            <a:avLst/>
          </a:prstGeom>
          <a:noFill/>
          <a:ln w="317500" cap="flat" cmpd="sng">
            <a:solidFill>
              <a:srgbClr val="B5AF67"/>
            </a:solidFill>
            <a:prstDash val="solid"/>
            <a:round/>
            <a:headEnd type="none" w="med" len="med"/>
            <a:tailEnd type="none" w="med" len="med"/>
          </a:ln>
        </p:spPr>
      </p:cxnSp>
      <p:cxnSp>
        <p:nvCxnSpPr>
          <p:cNvPr id="14" name="Google Shape;14;p3"/>
          <p:cNvCxnSpPr/>
          <p:nvPr/>
        </p:nvCxnSpPr>
        <p:spPr>
          <a:xfrm>
            <a:off x="-48126" y="38351831"/>
            <a:ext cx="43946946" cy="52968"/>
          </a:xfrm>
          <a:prstGeom prst="straightConnector1">
            <a:avLst/>
          </a:prstGeom>
          <a:noFill/>
          <a:ln w="381000" cap="flat" cmpd="sng">
            <a:solidFill>
              <a:srgbClr val="B5AF67"/>
            </a:solidFill>
            <a:prstDash val="solid"/>
            <a:round/>
            <a:headEnd type="none" w="med" len="med"/>
            <a:tailEnd type="none" w="med" len="med"/>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50" name="Google Shape;50;p1"/>
          <p:cNvSpPr txBox="1"/>
          <p:nvPr/>
        </p:nvSpPr>
        <p:spPr>
          <a:xfrm>
            <a:off x="9296400" y="1410538"/>
            <a:ext cx="27352252" cy="3999288"/>
          </a:xfrm>
          <a:prstGeom prst="rect">
            <a:avLst/>
          </a:prstGeom>
          <a:noFill/>
          <a:ln>
            <a:noFill/>
          </a:ln>
        </p:spPr>
        <p:txBody>
          <a:bodyPr spcFirstLastPara="1" wrap="square" lIns="89675" tIns="44825" rIns="89675" bIns="44825" anchor="t" anchorCtr="0">
            <a:spAutoFit/>
          </a:bodyPr>
          <a:lstStyle/>
          <a:p>
            <a:pPr marL="0" marR="0" lvl="0" indent="0" algn="ctr" rtl="0">
              <a:spcBef>
                <a:spcPts val="0"/>
              </a:spcBef>
              <a:spcAft>
                <a:spcPts val="0"/>
              </a:spcAft>
              <a:buNone/>
            </a:pPr>
            <a:r>
              <a:rPr lang="en-US" sz="8000" b="1" i="0" u="none" strike="noStrike" cap="none">
                <a:solidFill>
                  <a:schemeClr val="dk1"/>
                </a:solidFill>
                <a:latin typeface="Calibri"/>
                <a:ea typeface="Calibri"/>
                <a:cs typeface="Calibri"/>
                <a:sym typeface="Calibri"/>
              </a:rPr>
              <a:t>Carbon Dioxide Conversion Using </a:t>
            </a:r>
            <a:r>
              <a:rPr lang="en-US" sz="8000" b="1">
                <a:solidFill>
                  <a:schemeClr val="dk1"/>
                </a:solidFill>
                <a:latin typeface="Calibri"/>
                <a:ea typeface="Calibri"/>
                <a:cs typeface="Calibri"/>
                <a:sym typeface="Calibri"/>
              </a:rPr>
              <a:t>Photoelectrochemical</a:t>
            </a:r>
            <a:r>
              <a:rPr lang="en-US" sz="8000" b="1" i="0" u="none" strike="noStrike" cap="none">
                <a:solidFill>
                  <a:schemeClr val="dk1"/>
                </a:solidFill>
                <a:latin typeface="Calibri"/>
                <a:ea typeface="Calibri"/>
                <a:cs typeface="Calibri"/>
                <a:sym typeface="Calibri"/>
              </a:rPr>
              <a:t> Cells</a:t>
            </a:r>
            <a:endParaRPr>
              <a:solidFill>
                <a:schemeClr val="dk1"/>
              </a:solidFill>
            </a:endParaRPr>
          </a:p>
          <a:p>
            <a:pPr marL="0" marR="0" lvl="0" indent="0" algn="ctr" rtl="0">
              <a:spcBef>
                <a:spcPts val="0"/>
              </a:spcBef>
              <a:spcAft>
                <a:spcPts val="0"/>
              </a:spcAft>
              <a:buNone/>
            </a:pPr>
            <a:r>
              <a:rPr lang="en-US" sz="6600" b="1" i="0" u="none" strike="noStrike" cap="none">
                <a:solidFill>
                  <a:schemeClr val="dk1"/>
                </a:solidFill>
                <a:latin typeface="Calibri"/>
                <a:ea typeface="Calibri"/>
                <a:cs typeface="Calibri"/>
                <a:sym typeface="Calibri"/>
              </a:rPr>
              <a:t>Maya Derenthal, </a:t>
            </a:r>
            <a:r>
              <a:rPr lang="en-US" sz="6600" b="1" i="0" u="none" strike="noStrike" cap="none" err="1">
                <a:solidFill>
                  <a:schemeClr val="dk1"/>
                </a:solidFill>
                <a:latin typeface="Calibri"/>
                <a:ea typeface="Calibri"/>
                <a:cs typeface="Calibri"/>
                <a:sym typeface="Calibri"/>
              </a:rPr>
              <a:t>Jamielyn</a:t>
            </a:r>
            <a:r>
              <a:rPr lang="en-US" sz="6600" b="1" i="0" u="none" strike="noStrike" cap="none">
                <a:solidFill>
                  <a:schemeClr val="dk1"/>
                </a:solidFill>
                <a:latin typeface="Calibri"/>
                <a:ea typeface="Calibri"/>
                <a:cs typeface="Calibri"/>
                <a:sym typeface="Calibri"/>
              </a:rPr>
              <a:t> Jarvis, Wendy Zhou</a:t>
            </a:r>
            <a:endParaRPr>
              <a:solidFill>
                <a:schemeClr val="dk1"/>
              </a:solidFill>
            </a:endParaRPr>
          </a:p>
          <a:p>
            <a:pPr marL="0" marR="0" lvl="0" indent="0" algn="ctr" rtl="0">
              <a:spcBef>
                <a:spcPts val="0"/>
              </a:spcBef>
              <a:spcAft>
                <a:spcPts val="0"/>
              </a:spcAft>
              <a:buNone/>
            </a:pPr>
            <a:r>
              <a:rPr lang="en-US" sz="5400" b="1" i="0" u="none" strike="noStrike" cap="none">
                <a:solidFill>
                  <a:schemeClr val="dk1"/>
                </a:solidFill>
                <a:latin typeface="Calibri"/>
                <a:ea typeface="Calibri"/>
                <a:cs typeface="Calibri"/>
                <a:sym typeface="Calibri"/>
              </a:rPr>
              <a:t>Faculty Advisor: Dr. Jonathan Whitlow, Dept. of </a:t>
            </a:r>
            <a:r>
              <a:rPr lang="en-US" sz="5400" b="1">
                <a:solidFill>
                  <a:schemeClr val="dk1"/>
                </a:solidFill>
                <a:latin typeface="Calibri"/>
                <a:ea typeface="Calibri"/>
                <a:cs typeface="Calibri"/>
                <a:sym typeface="Calibri"/>
              </a:rPr>
              <a:t>Chemical Engineering</a:t>
            </a:r>
            <a:r>
              <a:rPr lang="en-US" sz="5400" b="1" i="0" u="none" strike="noStrike" cap="none">
                <a:solidFill>
                  <a:schemeClr val="dk1"/>
                </a:solidFill>
                <a:latin typeface="Calibri"/>
                <a:ea typeface="Calibri"/>
                <a:cs typeface="Calibri"/>
                <a:sym typeface="Calibri"/>
              </a:rPr>
              <a:t>, Florida Institute of Technology</a:t>
            </a:r>
            <a:endParaRPr sz="4800" b="1" i="0" u="none" strike="noStrike" cap="none">
              <a:solidFill>
                <a:schemeClr val="dk1"/>
              </a:solidFill>
              <a:latin typeface="Calibri"/>
              <a:ea typeface="Calibri"/>
              <a:cs typeface="Calibri"/>
              <a:sym typeface="Calibri"/>
            </a:endParaRPr>
          </a:p>
        </p:txBody>
      </p:sp>
      <p:pic>
        <p:nvPicPr>
          <p:cNvPr id="8" name="Google Shape;120;p2">
            <a:extLst>
              <a:ext uri="{FF2B5EF4-FFF2-40B4-BE49-F238E27FC236}">
                <a16:creationId xmlns:a16="http://schemas.microsoft.com/office/drawing/2014/main" id="{1842AF85-6469-468C-90AD-0424148279F0}"/>
              </a:ext>
            </a:extLst>
          </p:cNvPr>
          <p:cNvPicPr preferRelativeResize="0"/>
          <p:nvPr/>
        </p:nvPicPr>
        <p:blipFill rotWithShape="1">
          <a:blip r:embed="rId3">
            <a:alphaModFix/>
          </a:blip>
          <a:srcRect/>
          <a:stretch/>
        </p:blipFill>
        <p:spPr>
          <a:xfrm>
            <a:off x="41766580" y="257461"/>
            <a:ext cx="1828800" cy="1828800"/>
          </a:xfrm>
          <a:prstGeom prst="rect">
            <a:avLst/>
          </a:prstGeom>
          <a:noFill/>
          <a:ln>
            <a:noFill/>
          </a:ln>
        </p:spPr>
      </p:pic>
      <p:sp>
        <p:nvSpPr>
          <p:cNvPr id="3" name="TextBox 2">
            <a:extLst>
              <a:ext uri="{FF2B5EF4-FFF2-40B4-BE49-F238E27FC236}">
                <a16:creationId xmlns:a16="http://schemas.microsoft.com/office/drawing/2014/main" id="{BF903611-9083-4FAF-8317-967A0575DCD5}"/>
              </a:ext>
            </a:extLst>
          </p:cNvPr>
          <p:cNvSpPr txBox="1"/>
          <p:nvPr/>
        </p:nvSpPr>
        <p:spPr>
          <a:xfrm>
            <a:off x="1093887" y="6980228"/>
            <a:ext cx="14891905" cy="1169551"/>
          </a:xfrm>
          <a:prstGeom prst="rect">
            <a:avLst/>
          </a:prstGeom>
          <a:solidFill>
            <a:srgbClr val="760000"/>
          </a:solidFill>
          <a:ln>
            <a:solidFill>
              <a:srgbClr val="760000"/>
            </a:solidFill>
          </a:ln>
        </p:spPr>
        <p:txBody>
          <a:bodyPr wrap="square" rtlCol="0">
            <a:spAutoFit/>
          </a:bodyPr>
          <a:lstStyle/>
          <a:p>
            <a:pPr algn="ctr"/>
            <a:r>
              <a:rPr lang="en-US" sz="7000">
                <a:solidFill>
                  <a:schemeClr val="accent5"/>
                </a:solidFill>
                <a:latin typeface="Calibri" panose="020F0502020204030204" pitchFamily="34" charset="0"/>
                <a:cs typeface="Calibri" panose="020F0502020204030204" pitchFamily="34" charset="0"/>
              </a:rPr>
              <a:t>ABSTRACT</a:t>
            </a:r>
          </a:p>
        </p:txBody>
      </p:sp>
      <p:sp>
        <p:nvSpPr>
          <p:cNvPr id="11" name="TextBox 10">
            <a:extLst>
              <a:ext uri="{FF2B5EF4-FFF2-40B4-BE49-F238E27FC236}">
                <a16:creationId xmlns:a16="http://schemas.microsoft.com/office/drawing/2014/main" id="{FC223808-39F5-45BC-AC2F-419BB07FF3E9}"/>
              </a:ext>
            </a:extLst>
          </p:cNvPr>
          <p:cNvSpPr txBox="1"/>
          <p:nvPr/>
        </p:nvSpPr>
        <p:spPr>
          <a:xfrm>
            <a:off x="1093887" y="22714753"/>
            <a:ext cx="14891904" cy="1169551"/>
          </a:xfrm>
          <a:prstGeom prst="rect">
            <a:avLst/>
          </a:prstGeom>
          <a:solidFill>
            <a:srgbClr val="760000"/>
          </a:solidFill>
          <a:ln>
            <a:solidFill>
              <a:srgbClr val="760000"/>
            </a:solidFill>
          </a:ln>
        </p:spPr>
        <p:txBody>
          <a:bodyPr wrap="square" rtlCol="0">
            <a:spAutoFit/>
          </a:bodyPr>
          <a:lstStyle/>
          <a:p>
            <a:pPr algn="ctr"/>
            <a:r>
              <a:rPr lang="en-US" sz="7000">
                <a:solidFill>
                  <a:schemeClr val="accent5"/>
                </a:solidFill>
                <a:latin typeface="Calibri" panose="020F0502020204030204" pitchFamily="34" charset="0"/>
                <a:cs typeface="Calibri" panose="020F0502020204030204" pitchFamily="34" charset="0"/>
              </a:rPr>
              <a:t>NOVELTY</a:t>
            </a:r>
          </a:p>
        </p:txBody>
      </p:sp>
      <p:sp>
        <p:nvSpPr>
          <p:cNvPr id="14" name="TextBox 13">
            <a:extLst>
              <a:ext uri="{FF2B5EF4-FFF2-40B4-BE49-F238E27FC236}">
                <a16:creationId xmlns:a16="http://schemas.microsoft.com/office/drawing/2014/main" id="{2E8978F9-241A-4576-98C9-2CF29EB111EC}"/>
              </a:ext>
            </a:extLst>
          </p:cNvPr>
          <p:cNvSpPr txBox="1"/>
          <p:nvPr/>
        </p:nvSpPr>
        <p:spPr>
          <a:xfrm>
            <a:off x="16681358" y="29872613"/>
            <a:ext cx="26359909" cy="1169552"/>
          </a:xfrm>
          <a:prstGeom prst="rect">
            <a:avLst/>
          </a:prstGeom>
          <a:solidFill>
            <a:srgbClr val="760000"/>
          </a:solidFill>
          <a:ln>
            <a:solidFill>
              <a:srgbClr val="760000"/>
            </a:solidFill>
          </a:ln>
        </p:spPr>
        <p:txBody>
          <a:bodyPr wrap="square" rtlCol="0">
            <a:spAutoFit/>
          </a:bodyPr>
          <a:lstStyle/>
          <a:p>
            <a:pPr algn="ctr"/>
            <a:r>
              <a:rPr lang="en-US" sz="7000">
                <a:solidFill>
                  <a:schemeClr val="accent5"/>
                </a:solidFill>
                <a:latin typeface="Calibri" panose="020F0502020204030204" pitchFamily="34" charset="0"/>
                <a:cs typeface="Calibri" panose="020F0502020204030204" pitchFamily="34" charset="0"/>
              </a:rPr>
              <a:t>PHOTOELECTROCHEMICAL CELL</a:t>
            </a:r>
          </a:p>
        </p:txBody>
      </p:sp>
      <p:sp>
        <p:nvSpPr>
          <p:cNvPr id="15" name="TextBox 14">
            <a:extLst>
              <a:ext uri="{FF2B5EF4-FFF2-40B4-BE49-F238E27FC236}">
                <a16:creationId xmlns:a16="http://schemas.microsoft.com/office/drawing/2014/main" id="{98C4BD00-8467-4259-8B5A-CDB1CF051D37}"/>
              </a:ext>
            </a:extLst>
          </p:cNvPr>
          <p:cNvSpPr txBox="1"/>
          <p:nvPr/>
        </p:nvSpPr>
        <p:spPr>
          <a:xfrm>
            <a:off x="1090808" y="29872613"/>
            <a:ext cx="14891903" cy="1169552"/>
          </a:xfrm>
          <a:prstGeom prst="rect">
            <a:avLst/>
          </a:prstGeom>
          <a:solidFill>
            <a:srgbClr val="760000"/>
          </a:solidFill>
          <a:ln>
            <a:solidFill>
              <a:srgbClr val="760000"/>
            </a:solidFill>
          </a:ln>
        </p:spPr>
        <p:txBody>
          <a:bodyPr wrap="square" rtlCol="0">
            <a:spAutoFit/>
          </a:bodyPr>
          <a:lstStyle/>
          <a:p>
            <a:pPr algn="ctr"/>
            <a:r>
              <a:rPr lang="en-US" sz="7000">
                <a:solidFill>
                  <a:schemeClr val="accent5"/>
                </a:solidFill>
                <a:latin typeface="Calibri" panose="020F0502020204030204" pitchFamily="34" charset="0"/>
                <a:cs typeface="Calibri" panose="020F0502020204030204" pitchFamily="34" charset="0"/>
              </a:rPr>
              <a:t>REACTIONS</a:t>
            </a:r>
          </a:p>
        </p:txBody>
      </p:sp>
      <p:sp>
        <p:nvSpPr>
          <p:cNvPr id="2" name="TextBox 1">
            <a:extLst>
              <a:ext uri="{FF2B5EF4-FFF2-40B4-BE49-F238E27FC236}">
                <a16:creationId xmlns:a16="http://schemas.microsoft.com/office/drawing/2014/main" id="{D1757E62-E301-09DC-282D-2D4D4F9DC612}"/>
              </a:ext>
            </a:extLst>
          </p:cNvPr>
          <p:cNvSpPr txBox="1"/>
          <p:nvPr/>
        </p:nvSpPr>
        <p:spPr>
          <a:xfrm>
            <a:off x="1090808" y="8293700"/>
            <a:ext cx="14891906" cy="701730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sz="5000">
                <a:latin typeface="Calibri"/>
              </a:rPr>
              <a:t>CO</a:t>
            </a:r>
            <a:r>
              <a:rPr lang="en-US" sz="5000" baseline="-25000">
                <a:latin typeface="Calibri"/>
              </a:rPr>
              <a:t>2</a:t>
            </a:r>
            <a:r>
              <a:rPr lang="en-US" sz="5000">
                <a:latin typeface="Calibri"/>
              </a:rPr>
              <a:t> production has become one of if not the major contributor to global warming due to continual increase of greenhouse gas emissions caused by anthropogenic activity. Currently, complete transfer from high CO</a:t>
            </a:r>
            <a:r>
              <a:rPr lang="en-US" sz="5000" baseline="-25000">
                <a:latin typeface="Calibri"/>
              </a:rPr>
              <a:t>2</a:t>
            </a:r>
            <a:r>
              <a:rPr lang="en-US" sz="5000">
                <a:latin typeface="Calibri"/>
              </a:rPr>
              <a:t> production methods into greener processes is not technically or economically feasible. As an intermediary plan, CO</a:t>
            </a:r>
            <a:r>
              <a:rPr lang="en-US" sz="5000" baseline="-25000">
                <a:latin typeface="Calibri"/>
              </a:rPr>
              <a:t>2</a:t>
            </a:r>
            <a:r>
              <a:rPr lang="en-US" sz="5000">
                <a:latin typeface="Calibri"/>
              </a:rPr>
              <a:t> conversion processes are a viable option to pursue to not only tackle CO</a:t>
            </a:r>
            <a:r>
              <a:rPr lang="en-US" sz="5000" baseline="-25000">
                <a:latin typeface="Calibri"/>
              </a:rPr>
              <a:t>2</a:t>
            </a:r>
            <a:r>
              <a:rPr lang="en-US" sz="5000">
                <a:latin typeface="Calibri"/>
              </a:rPr>
              <a:t> emissions but also produce highly valuable chemical feedstocks used in industry.</a:t>
            </a:r>
          </a:p>
        </p:txBody>
      </p:sp>
      <p:sp>
        <p:nvSpPr>
          <p:cNvPr id="6" name="TextBox 1">
            <a:extLst>
              <a:ext uri="{FF2B5EF4-FFF2-40B4-BE49-F238E27FC236}">
                <a16:creationId xmlns:a16="http://schemas.microsoft.com/office/drawing/2014/main" id="{C0950D92-385A-BC57-7E80-18629B7A755C}"/>
              </a:ext>
            </a:extLst>
          </p:cNvPr>
          <p:cNvSpPr txBox="1"/>
          <p:nvPr/>
        </p:nvSpPr>
        <p:spPr>
          <a:xfrm>
            <a:off x="2935363" y="36204967"/>
            <a:ext cx="11507592" cy="1754326"/>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5400" b="1">
                <a:latin typeface="Calibri"/>
                <a:cs typeface="Calibri"/>
              </a:rPr>
              <a:t>Anode</a:t>
            </a:r>
            <a:endParaRPr lang="en-US" sz="5400">
              <a:latin typeface="Calibri"/>
              <a:cs typeface="Calibri"/>
            </a:endParaRPr>
          </a:p>
          <a:p>
            <a:pPr algn="ctr"/>
            <a:r>
              <a:rPr lang="en-US" sz="5400">
                <a:latin typeface="Calibri"/>
                <a:cs typeface="Calibri"/>
              </a:rPr>
              <a:t>2H</a:t>
            </a:r>
            <a:r>
              <a:rPr lang="en-US" sz="5400" baseline="-25000">
                <a:latin typeface="Calibri"/>
                <a:cs typeface="Calibri"/>
              </a:rPr>
              <a:t>2</a:t>
            </a:r>
            <a:r>
              <a:rPr lang="en-US" sz="5400">
                <a:latin typeface="Calibri"/>
                <a:cs typeface="Calibri"/>
              </a:rPr>
              <a:t>O → 4H</a:t>
            </a:r>
            <a:r>
              <a:rPr lang="en-US" sz="5400" baseline="30000">
                <a:latin typeface="Calibri"/>
                <a:cs typeface="Calibri"/>
              </a:rPr>
              <a:t>+</a:t>
            </a:r>
            <a:r>
              <a:rPr lang="en-US" sz="5400">
                <a:latin typeface="Calibri"/>
                <a:cs typeface="Calibri"/>
              </a:rPr>
              <a:t> + 4e</a:t>
            </a:r>
            <a:r>
              <a:rPr lang="en-US" sz="5400" baseline="30000">
                <a:latin typeface="Calibri"/>
                <a:cs typeface="Calibri"/>
              </a:rPr>
              <a:t>-</a:t>
            </a:r>
            <a:r>
              <a:rPr lang="en-US" sz="5400">
                <a:latin typeface="Calibri"/>
                <a:cs typeface="Calibri"/>
              </a:rPr>
              <a:t> + O</a:t>
            </a:r>
            <a:r>
              <a:rPr lang="en-US" sz="5400" baseline="-25000">
                <a:latin typeface="Calibri"/>
                <a:cs typeface="Calibri"/>
              </a:rPr>
              <a:t>2(g)</a:t>
            </a:r>
            <a:endParaRPr lang="en-US" sz="5400">
              <a:latin typeface="Calibri"/>
              <a:cs typeface="Arial"/>
            </a:endParaRPr>
          </a:p>
        </p:txBody>
      </p:sp>
      <p:sp>
        <p:nvSpPr>
          <p:cNvPr id="7" name="TextBox 1">
            <a:extLst>
              <a:ext uri="{FF2B5EF4-FFF2-40B4-BE49-F238E27FC236}">
                <a16:creationId xmlns:a16="http://schemas.microsoft.com/office/drawing/2014/main" id="{C5E10DFF-C1F1-96A4-1AA1-E722FF5B6C1D}"/>
              </a:ext>
            </a:extLst>
          </p:cNvPr>
          <p:cNvSpPr txBox="1"/>
          <p:nvPr/>
        </p:nvSpPr>
        <p:spPr>
          <a:xfrm>
            <a:off x="2786043" y="31126654"/>
            <a:ext cx="11507592" cy="5078313"/>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5400" b="1">
                <a:latin typeface="Calibri"/>
                <a:cs typeface="Calibri"/>
              </a:rPr>
              <a:t>Cathode</a:t>
            </a:r>
            <a:endParaRPr lang="en-US" sz="5400">
              <a:latin typeface="Calibri"/>
              <a:cs typeface="Calibri"/>
            </a:endParaRPr>
          </a:p>
          <a:p>
            <a:pPr algn="ctr"/>
            <a:r>
              <a:rPr lang="en-US" sz="5400">
                <a:latin typeface="Calibri"/>
                <a:cs typeface="Calibri"/>
              </a:rPr>
              <a:t>2CO</a:t>
            </a:r>
            <a:r>
              <a:rPr lang="en-US" sz="5400" baseline="-25000">
                <a:latin typeface="Calibri"/>
                <a:cs typeface="Calibri"/>
              </a:rPr>
              <a:t>2</a:t>
            </a:r>
            <a:r>
              <a:rPr lang="en-US" sz="5400">
                <a:latin typeface="Calibri"/>
                <a:cs typeface="Calibri"/>
              </a:rPr>
              <a:t> + 12H</a:t>
            </a:r>
            <a:r>
              <a:rPr lang="en-US" sz="5400" baseline="30000">
                <a:latin typeface="Calibri"/>
                <a:cs typeface="Calibri"/>
              </a:rPr>
              <a:t>+ </a:t>
            </a:r>
            <a:r>
              <a:rPr lang="en-US" sz="5400">
                <a:latin typeface="Calibri"/>
                <a:cs typeface="Calibri"/>
              </a:rPr>
              <a:t>+ 12e</a:t>
            </a:r>
            <a:r>
              <a:rPr lang="en-US" sz="5400" baseline="30000">
                <a:latin typeface="Calibri"/>
                <a:cs typeface="Calibri"/>
              </a:rPr>
              <a:t>- </a:t>
            </a:r>
            <a:r>
              <a:rPr lang="en-US" sz="5400">
                <a:latin typeface="Calibri"/>
                <a:cs typeface="Calibri"/>
              </a:rPr>
              <a:t>→ C</a:t>
            </a:r>
            <a:r>
              <a:rPr lang="en-US" sz="5400" baseline="-25000">
                <a:latin typeface="Calibri"/>
                <a:cs typeface="Calibri"/>
              </a:rPr>
              <a:t>2</a:t>
            </a:r>
            <a:r>
              <a:rPr lang="en-US" sz="5400">
                <a:latin typeface="Calibri"/>
                <a:cs typeface="Calibri"/>
              </a:rPr>
              <a:t>H</a:t>
            </a:r>
            <a:r>
              <a:rPr lang="en-US" sz="5400" baseline="-25000">
                <a:latin typeface="Calibri"/>
                <a:cs typeface="Calibri"/>
              </a:rPr>
              <a:t>4(g)</a:t>
            </a:r>
            <a:r>
              <a:rPr lang="en-US" sz="5400">
                <a:latin typeface="Calibri"/>
                <a:cs typeface="Calibri"/>
              </a:rPr>
              <a:t> + 4H</a:t>
            </a:r>
            <a:r>
              <a:rPr lang="en-US" sz="5400" baseline="-25000">
                <a:latin typeface="Calibri"/>
                <a:cs typeface="Calibri"/>
              </a:rPr>
              <a:t>2</a:t>
            </a:r>
            <a:r>
              <a:rPr lang="en-US" sz="5400">
                <a:latin typeface="Calibri"/>
                <a:cs typeface="Calibri"/>
              </a:rPr>
              <a:t>O</a:t>
            </a:r>
          </a:p>
          <a:p>
            <a:pPr algn="ctr">
              <a:lnSpc>
                <a:spcPct val="150000"/>
              </a:lnSpc>
            </a:pPr>
            <a:r>
              <a:rPr lang="en-US" sz="5400">
                <a:latin typeface="Calibri"/>
                <a:cs typeface="Calibri"/>
              </a:rPr>
              <a:t>CO</a:t>
            </a:r>
            <a:r>
              <a:rPr lang="en-US" sz="5400" baseline="-25000">
                <a:latin typeface="Calibri"/>
                <a:cs typeface="Calibri"/>
              </a:rPr>
              <a:t>2</a:t>
            </a:r>
            <a:r>
              <a:rPr lang="en-US" sz="5400">
                <a:latin typeface="Calibri"/>
                <a:cs typeface="Calibri"/>
              </a:rPr>
              <a:t> + 6H</a:t>
            </a:r>
            <a:r>
              <a:rPr lang="en-US" sz="5400" baseline="30000">
                <a:latin typeface="Calibri"/>
                <a:cs typeface="Calibri"/>
              </a:rPr>
              <a:t>+ </a:t>
            </a:r>
            <a:r>
              <a:rPr lang="en-US" sz="5400">
                <a:latin typeface="Calibri"/>
                <a:cs typeface="Calibri"/>
              </a:rPr>
              <a:t>+ 6e</a:t>
            </a:r>
            <a:r>
              <a:rPr lang="en-US" sz="5400" baseline="30000">
                <a:latin typeface="Calibri"/>
                <a:cs typeface="Calibri"/>
              </a:rPr>
              <a:t>- </a:t>
            </a:r>
            <a:r>
              <a:rPr lang="en-US" sz="5400">
                <a:latin typeface="Calibri"/>
                <a:cs typeface="Calibri"/>
              </a:rPr>
              <a:t>→ CH</a:t>
            </a:r>
            <a:r>
              <a:rPr lang="en-US" sz="5400" baseline="-25000">
                <a:latin typeface="Calibri"/>
                <a:cs typeface="Calibri"/>
              </a:rPr>
              <a:t>3</a:t>
            </a:r>
            <a:r>
              <a:rPr lang="en-US" sz="5400">
                <a:latin typeface="Calibri"/>
                <a:cs typeface="Calibri"/>
              </a:rPr>
              <a:t>OH</a:t>
            </a:r>
            <a:r>
              <a:rPr lang="en-US" sz="5400" baseline="-25000">
                <a:latin typeface="Calibri"/>
                <a:cs typeface="Calibri"/>
              </a:rPr>
              <a:t>(l)</a:t>
            </a:r>
            <a:r>
              <a:rPr lang="en-US" sz="5400">
                <a:latin typeface="Calibri"/>
                <a:cs typeface="Calibri"/>
              </a:rPr>
              <a:t> + H</a:t>
            </a:r>
            <a:r>
              <a:rPr lang="en-US" sz="5400" baseline="-25000">
                <a:latin typeface="Calibri"/>
                <a:cs typeface="Calibri"/>
              </a:rPr>
              <a:t>2</a:t>
            </a:r>
            <a:r>
              <a:rPr lang="en-US" sz="5400">
                <a:latin typeface="Calibri"/>
                <a:cs typeface="Calibri"/>
              </a:rPr>
              <a:t>O</a:t>
            </a:r>
          </a:p>
          <a:p>
            <a:pPr algn="ctr">
              <a:lnSpc>
                <a:spcPct val="150000"/>
              </a:lnSpc>
            </a:pPr>
            <a:r>
              <a:rPr lang="en-US" sz="5400">
                <a:latin typeface="Calibri"/>
                <a:cs typeface="Calibri"/>
              </a:rPr>
              <a:t>2CO</a:t>
            </a:r>
            <a:r>
              <a:rPr lang="en-US" sz="5400" baseline="-25000">
                <a:latin typeface="Calibri"/>
                <a:cs typeface="Calibri"/>
              </a:rPr>
              <a:t>2</a:t>
            </a:r>
            <a:r>
              <a:rPr lang="en-US" sz="5400">
                <a:latin typeface="Calibri"/>
                <a:cs typeface="Calibri"/>
              </a:rPr>
              <a:t> + 12H</a:t>
            </a:r>
            <a:r>
              <a:rPr lang="en-US" sz="5400" baseline="30000">
                <a:latin typeface="Calibri"/>
                <a:cs typeface="Calibri"/>
              </a:rPr>
              <a:t>+ </a:t>
            </a:r>
            <a:r>
              <a:rPr lang="en-US" sz="5400">
                <a:latin typeface="Calibri"/>
                <a:cs typeface="Calibri"/>
              </a:rPr>
              <a:t>+ 12e</a:t>
            </a:r>
            <a:r>
              <a:rPr lang="en-US" sz="5400" baseline="30000">
                <a:latin typeface="Calibri"/>
                <a:cs typeface="Calibri"/>
              </a:rPr>
              <a:t>- </a:t>
            </a:r>
            <a:r>
              <a:rPr lang="en-US" sz="5400">
                <a:latin typeface="Calibri"/>
                <a:cs typeface="Calibri"/>
              </a:rPr>
              <a:t>→ C</a:t>
            </a:r>
            <a:r>
              <a:rPr lang="en-US" sz="5400" baseline="-25000">
                <a:latin typeface="Calibri"/>
                <a:cs typeface="Calibri"/>
              </a:rPr>
              <a:t>2</a:t>
            </a:r>
            <a:r>
              <a:rPr lang="en-US" sz="5400">
                <a:latin typeface="Calibri"/>
                <a:cs typeface="Calibri"/>
              </a:rPr>
              <a:t>H</a:t>
            </a:r>
            <a:r>
              <a:rPr lang="en-US" sz="5400" baseline="-25000">
                <a:latin typeface="Calibri"/>
                <a:cs typeface="Calibri"/>
              </a:rPr>
              <a:t>5</a:t>
            </a:r>
            <a:r>
              <a:rPr lang="en-US" sz="5400">
                <a:latin typeface="Calibri"/>
                <a:cs typeface="Calibri"/>
              </a:rPr>
              <a:t>OH</a:t>
            </a:r>
            <a:r>
              <a:rPr lang="en-US" sz="5400" baseline="-25000">
                <a:latin typeface="Calibri"/>
                <a:cs typeface="Calibri"/>
              </a:rPr>
              <a:t>(l)</a:t>
            </a:r>
            <a:r>
              <a:rPr lang="en-US" sz="5400">
                <a:latin typeface="Calibri"/>
                <a:cs typeface="Calibri"/>
              </a:rPr>
              <a:t> + 3H</a:t>
            </a:r>
            <a:r>
              <a:rPr lang="en-US" sz="5400" baseline="-25000">
                <a:latin typeface="Calibri"/>
                <a:cs typeface="Calibri"/>
              </a:rPr>
              <a:t>2</a:t>
            </a:r>
            <a:r>
              <a:rPr lang="en-US" sz="5400">
                <a:latin typeface="Calibri"/>
                <a:cs typeface="Calibri"/>
              </a:rPr>
              <a:t>O</a:t>
            </a:r>
            <a:endParaRPr lang="en-US" sz="5400" baseline="-25000">
              <a:latin typeface="Calibri"/>
              <a:cs typeface="Calibri"/>
            </a:endParaRPr>
          </a:p>
          <a:p>
            <a:pPr algn="ctr"/>
            <a:r>
              <a:rPr lang="en-US" sz="5400">
                <a:latin typeface="Calibri"/>
                <a:cs typeface="Calibri"/>
              </a:rPr>
              <a:t>2H</a:t>
            </a:r>
            <a:r>
              <a:rPr lang="en-US" sz="5400" baseline="30000">
                <a:latin typeface="Calibri"/>
                <a:cs typeface="Calibri"/>
              </a:rPr>
              <a:t>+ </a:t>
            </a:r>
            <a:r>
              <a:rPr lang="en-US" sz="5400">
                <a:latin typeface="Calibri"/>
                <a:cs typeface="Calibri"/>
              </a:rPr>
              <a:t>+ 2e</a:t>
            </a:r>
            <a:r>
              <a:rPr lang="en-US" sz="5400" baseline="30000">
                <a:latin typeface="Calibri"/>
                <a:cs typeface="Calibri"/>
              </a:rPr>
              <a:t>- </a:t>
            </a:r>
            <a:r>
              <a:rPr lang="en-US" sz="5400">
                <a:latin typeface="Calibri"/>
                <a:cs typeface="Calibri"/>
              </a:rPr>
              <a:t>→ H</a:t>
            </a:r>
            <a:r>
              <a:rPr lang="en-US" sz="5400" baseline="-25000">
                <a:latin typeface="Calibri"/>
                <a:cs typeface="Calibri"/>
              </a:rPr>
              <a:t>2(g)</a:t>
            </a:r>
          </a:p>
        </p:txBody>
      </p:sp>
      <p:sp>
        <p:nvSpPr>
          <p:cNvPr id="19" name="TextBox 18">
            <a:extLst>
              <a:ext uri="{FF2B5EF4-FFF2-40B4-BE49-F238E27FC236}">
                <a16:creationId xmlns:a16="http://schemas.microsoft.com/office/drawing/2014/main" id="{C04F9B9D-54F0-4A0C-9B2B-0880455B5FEB}"/>
              </a:ext>
            </a:extLst>
          </p:cNvPr>
          <p:cNvSpPr txBox="1"/>
          <p:nvPr/>
        </p:nvSpPr>
        <p:spPr>
          <a:xfrm>
            <a:off x="1192410" y="24075194"/>
            <a:ext cx="14891904" cy="54784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685800" indent="-685800" algn="just">
              <a:buFont typeface="Arial" panose="020B0604020202020204" pitchFamily="34" charset="0"/>
              <a:buChar char="•"/>
            </a:pPr>
            <a:r>
              <a:rPr lang="en-US" sz="5000">
                <a:latin typeface="Calibri"/>
              </a:rPr>
              <a:t>TiO</a:t>
            </a:r>
            <a:r>
              <a:rPr lang="en-US" sz="5000" baseline="-25000">
                <a:latin typeface="Calibri"/>
              </a:rPr>
              <a:t>2</a:t>
            </a:r>
            <a:r>
              <a:rPr lang="en-US" sz="5000">
                <a:latin typeface="Calibri"/>
              </a:rPr>
              <a:t> nanoparticles synthesized in supercritical medium to be used as catalyst (SC-TiO</a:t>
            </a:r>
            <a:r>
              <a:rPr lang="en-US" sz="5000" baseline="-25000">
                <a:latin typeface="Calibri"/>
              </a:rPr>
              <a:t>2</a:t>
            </a:r>
            <a:r>
              <a:rPr lang="en-US" sz="5000">
                <a:latin typeface="Calibri"/>
              </a:rPr>
              <a:t>)</a:t>
            </a:r>
          </a:p>
          <a:p>
            <a:pPr marL="685800" indent="-685800" algn="just">
              <a:buFont typeface="Arial" panose="020B0604020202020204" pitchFamily="34" charset="0"/>
              <a:buChar char="•"/>
            </a:pPr>
            <a:r>
              <a:rPr lang="en-US" sz="5000">
                <a:latin typeface="Calibri"/>
              </a:rPr>
              <a:t>Membrane Electrode Assembly (MEA) coupled with anode of PEC</a:t>
            </a:r>
          </a:p>
          <a:p>
            <a:pPr marL="685800" indent="-685800" algn="just">
              <a:buFont typeface="Arial" panose="020B0604020202020204" pitchFamily="34" charset="0"/>
              <a:buChar char="•"/>
            </a:pPr>
            <a:r>
              <a:rPr lang="en-US" sz="5000">
                <a:latin typeface="Calibri"/>
              </a:rPr>
              <a:t>Constant supply of CO</a:t>
            </a:r>
            <a:r>
              <a:rPr lang="en-US" sz="5000" baseline="-25000">
                <a:latin typeface="Calibri"/>
              </a:rPr>
              <a:t>2</a:t>
            </a:r>
            <a:r>
              <a:rPr lang="en-US" sz="5000">
                <a:latin typeface="Calibri"/>
              </a:rPr>
              <a:t> to PEC</a:t>
            </a:r>
          </a:p>
          <a:p>
            <a:pPr marL="685800" indent="-685800" algn="just">
              <a:buFont typeface="Arial" panose="020B0604020202020204" pitchFamily="34" charset="0"/>
              <a:buChar char="•"/>
            </a:pPr>
            <a:r>
              <a:rPr lang="en-US" sz="5000">
                <a:latin typeface="Calibri"/>
              </a:rPr>
              <a:t>Greener production process compared to current practices for methanol, ethylene, and hydrogen</a:t>
            </a:r>
          </a:p>
        </p:txBody>
      </p:sp>
      <p:sp>
        <p:nvSpPr>
          <p:cNvPr id="21" name="TextBox 20">
            <a:extLst>
              <a:ext uri="{FF2B5EF4-FFF2-40B4-BE49-F238E27FC236}">
                <a16:creationId xmlns:a16="http://schemas.microsoft.com/office/drawing/2014/main" id="{A716BD7C-B29D-4D48-A964-A5777C051546}"/>
              </a:ext>
            </a:extLst>
          </p:cNvPr>
          <p:cNvSpPr txBox="1"/>
          <p:nvPr/>
        </p:nvSpPr>
        <p:spPr>
          <a:xfrm>
            <a:off x="1043088" y="15460315"/>
            <a:ext cx="14891904" cy="1169551"/>
          </a:xfrm>
          <a:prstGeom prst="rect">
            <a:avLst/>
          </a:prstGeom>
          <a:solidFill>
            <a:srgbClr val="760000"/>
          </a:solidFill>
          <a:ln>
            <a:solidFill>
              <a:srgbClr val="760000"/>
            </a:solidFill>
          </a:ln>
        </p:spPr>
        <p:txBody>
          <a:bodyPr wrap="square" rtlCol="0">
            <a:spAutoFit/>
          </a:bodyPr>
          <a:lstStyle/>
          <a:p>
            <a:pPr algn="ctr"/>
            <a:r>
              <a:rPr lang="en-US" sz="7000">
                <a:solidFill>
                  <a:schemeClr val="accent5"/>
                </a:solidFill>
                <a:latin typeface="Calibri" panose="020F0502020204030204" pitchFamily="34" charset="0"/>
                <a:cs typeface="Calibri" panose="020F0502020204030204" pitchFamily="34" charset="0"/>
              </a:rPr>
              <a:t>MOTIVATIONS</a:t>
            </a:r>
          </a:p>
        </p:txBody>
      </p:sp>
      <p:sp>
        <p:nvSpPr>
          <p:cNvPr id="23" name="TextBox 22">
            <a:extLst>
              <a:ext uri="{FF2B5EF4-FFF2-40B4-BE49-F238E27FC236}">
                <a16:creationId xmlns:a16="http://schemas.microsoft.com/office/drawing/2014/main" id="{ADB37E49-31E0-4204-866F-EF7202FC2D8C}"/>
              </a:ext>
            </a:extLst>
          </p:cNvPr>
          <p:cNvSpPr txBox="1"/>
          <p:nvPr/>
        </p:nvSpPr>
        <p:spPr>
          <a:xfrm>
            <a:off x="1093888" y="16880460"/>
            <a:ext cx="14891904" cy="54784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sz="5000">
                <a:latin typeface="Calibri"/>
              </a:rPr>
              <a:t>The goal of this project is to successfully simulate a production plant that utilizes an array of photoelectrochemical cell (PEC) alongside TiO</a:t>
            </a:r>
            <a:r>
              <a:rPr lang="en-US" sz="5000" baseline="-25000">
                <a:latin typeface="Calibri"/>
              </a:rPr>
              <a:t>2</a:t>
            </a:r>
            <a:r>
              <a:rPr lang="en-US" sz="5000">
                <a:latin typeface="Calibri"/>
              </a:rPr>
              <a:t> nanoparticle catalyst to produce methanol, ethylene, and hydrogen gas. Simulation will be done in Aspen Plus, assuming a 10-year plant life, with a costing and economic analysis having been completed.</a:t>
            </a:r>
          </a:p>
        </p:txBody>
      </p:sp>
      <p:sp>
        <p:nvSpPr>
          <p:cNvPr id="13" name="TextBox 12">
            <a:extLst>
              <a:ext uri="{FF2B5EF4-FFF2-40B4-BE49-F238E27FC236}">
                <a16:creationId xmlns:a16="http://schemas.microsoft.com/office/drawing/2014/main" id="{D32CECC1-1AA7-4DD8-890C-4104931D11BC}"/>
              </a:ext>
            </a:extLst>
          </p:cNvPr>
          <p:cNvSpPr txBox="1"/>
          <p:nvPr/>
        </p:nvSpPr>
        <p:spPr>
          <a:xfrm>
            <a:off x="16681358" y="6980228"/>
            <a:ext cx="26359909" cy="1169551"/>
          </a:xfrm>
          <a:prstGeom prst="rect">
            <a:avLst/>
          </a:prstGeom>
          <a:solidFill>
            <a:srgbClr val="760000"/>
          </a:solidFill>
          <a:ln>
            <a:solidFill>
              <a:srgbClr val="760000"/>
            </a:solidFill>
          </a:ln>
        </p:spPr>
        <p:txBody>
          <a:bodyPr wrap="square" rtlCol="0">
            <a:spAutoFit/>
          </a:bodyPr>
          <a:lstStyle/>
          <a:p>
            <a:pPr algn="ctr"/>
            <a:r>
              <a:rPr lang="en-US" sz="7000">
                <a:solidFill>
                  <a:schemeClr val="accent5"/>
                </a:solidFill>
                <a:latin typeface="Calibri" panose="020F0502020204030204" pitchFamily="34" charset="0"/>
                <a:cs typeface="Calibri" panose="020F0502020204030204" pitchFamily="34" charset="0"/>
              </a:rPr>
              <a:t>BLOCK FLOW DIAGRAM</a:t>
            </a:r>
          </a:p>
        </p:txBody>
      </p:sp>
      <p:sp>
        <p:nvSpPr>
          <p:cNvPr id="12" name="TextBox 11">
            <a:extLst>
              <a:ext uri="{FF2B5EF4-FFF2-40B4-BE49-F238E27FC236}">
                <a16:creationId xmlns:a16="http://schemas.microsoft.com/office/drawing/2014/main" id="{0AB8EC83-63EE-44BD-95E7-0AD2FCCA7270}"/>
              </a:ext>
            </a:extLst>
          </p:cNvPr>
          <p:cNvSpPr txBox="1"/>
          <p:nvPr/>
        </p:nvSpPr>
        <p:spPr>
          <a:xfrm>
            <a:off x="16681359" y="14871034"/>
            <a:ext cx="26359908" cy="1169551"/>
          </a:xfrm>
          <a:prstGeom prst="rect">
            <a:avLst/>
          </a:prstGeom>
          <a:solidFill>
            <a:srgbClr val="760000"/>
          </a:solidFill>
          <a:ln>
            <a:solidFill>
              <a:srgbClr val="760000"/>
            </a:solidFill>
          </a:ln>
        </p:spPr>
        <p:txBody>
          <a:bodyPr wrap="square" rtlCol="0">
            <a:spAutoFit/>
          </a:bodyPr>
          <a:lstStyle/>
          <a:p>
            <a:pPr algn="ctr"/>
            <a:r>
              <a:rPr lang="en-US" sz="7000">
                <a:solidFill>
                  <a:schemeClr val="accent5"/>
                </a:solidFill>
                <a:latin typeface="Calibri" panose="020F0502020204030204" pitchFamily="34" charset="0"/>
                <a:cs typeface="Calibri" panose="020F0502020204030204" pitchFamily="34" charset="0"/>
              </a:rPr>
              <a:t>PROCESS FLOW DIAGRAM</a:t>
            </a:r>
          </a:p>
        </p:txBody>
      </p:sp>
      <p:pic>
        <p:nvPicPr>
          <p:cNvPr id="4" name="Picture 3">
            <a:extLst>
              <a:ext uri="{FF2B5EF4-FFF2-40B4-BE49-F238E27FC236}">
                <a16:creationId xmlns:a16="http://schemas.microsoft.com/office/drawing/2014/main" id="{600ACA3C-0995-4B74-97CA-A1914A11E4D5}"/>
              </a:ext>
            </a:extLst>
          </p:cNvPr>
          <p:cNvPicPr>
            <a:picLocks noChangeAspect="1"/>
          </p:cNvPicPr>
          <p:nvPr/>
        </p:nvPicPr>
        <p:blipFill>
          <a:blip r:embed="rId4"/>
          <a:srcRect l="30" r="30"/>
          <a:stretch/>
        </p:blipFill>
        <p:spPr>
          <a:xfrm>
            <a:off x="19019900" y="31424572"/>
            <a:ext cx="22085257" cy="5650935"/>
          </a:xfrm>
          <a:prstGeom prst="rect">
            <a:avLst/>
          </a:prstGeom>
        </p:spPr>
      </p:pic>
      <p:sp>
        <p:nvSpPr>
          <p:cNvPr id="20" name="TextBox 19">
            <a:extLst>
              <a:ext uri="{FF2B5EF4-FFF2-40B4-BE49-F238E27FC236}">
                <a16:creationId xmlns:a16="http://schemas.microsoft.com/office/drawing/2014/main" id="{ED77EA3C-AB80-4AD8-A331-A37018621939}"/>
              </a:ext>
            </a:extLst>
          </p:cNvPr>
          <p:cNvSpPr txBox="1"/>
          <p:nvPr/>
        </p:nvSpPr>
        <p:spPr>
          <a:xfrm>
            <a:off x="17696156" y="37251578"/>
            <a:ext cx="25746824" cy="830997"/>
          </a:xfrm>
          <a:prstGeom prst="rect">
            <a:avLst/>
          </a:prstGeom>
          <a:noFill/>
        </p:spPr>
        <p:txBody>
          <a:bodyPr wrap="square">
            <a:spAutoFit/>
          </a:bodyPr>
          <a:lstStyle/>
          <a:p>
            <a:r>
              <a:rPr lang="en-US" sz="2400">
                <a:latin typeface="Times New Roman" panose="02020603050405020304" pitchFamily="18" charset="0"/>
                <a:cs typeface="Times New Roman" panose="02020603050405020304" pitchFamily="18" charset="0"/>
              </a:rPr>
              <a:t>Merino-Garcia, Ivan, et al. “Efficient Photoelectrochemical Conversion of CO</a:t>
            </a:r>
            <a:r>
              <a:rPr lang="en-US" sz="2400" baseline="-25000">
                <a:latin typeface="Times New Roman" panose="02020603050405020304" pitchFamily="18" charset="0"/>
                <a:cs typeface="Times New Roman" panose="02020603050405020304" pitchFamily="18" charset="0"/>
              </a:rPr>
              <a:t>2</a:t>
            </a:r>
            <a:r>
              <a:rPr lang="en-US" sz="2400">
                <a:latin typeface="Times New Roman" panose="02020603050405020304" pitchFamily="18" charset="0"/>
                <a:cs typeface="Times New Roman" panose="02020603050405020304" pitchFamily="18" charset="0"/>
              </a:rPr>
              <a:t> to Ethylene and Methanol Using a Cu Cathode and TiO</a:t>
            </a:r>
            <a:r>
              <a:rPr lang="en-US" sz="2400" baseline="-25000">
                <a:latin typeface="Times New Roman" panose="02020603050405020304" pitchFamily="18" charset="0"/>
                <a:cs typeface="Times New Roman" panose="02020603050405020304" pitchFamily="18" charset="0"/>
              </a:rPr>
              <a:t>2</a:t>
            </a:r>
            <a:r>
              <a:rPr lang="en-US" sz="2400">
                <a:latin typeface="Times New Roman" panose="02020603050405020304" pitchFamily="18" charset="0"/>
                <a:cs typeface="Times New Roman" panose="02020603050405020304" pitchFamily="18" charset="0"/>
              </a:rPr>
              <a:t> Nanoparticles Synthesized in Supercritical Medium as Photoanode.” Journal of Environmental Chemical Engineering, vol. 10, no. 3, June 2022, p. 107441. ScienceDirect, https://doi.org/10.1016/j.jece.2022.107441.</a:t>
            </a:r>
          </a:p>
        </p:txBody>
      </p:sp>
      <p:pic>
        <p:nvPicPr>
          <p:cNvPr id="16" name="Picture 16">
            <a:extLst>
              <a:ext uri="{FF2B5EF4-FFF2-40B4-BE49-F238E27FC236}">
                <a16:creationId xmlns:a16="http://schemas.microsoft.com/office/drawing/2014/main" id="{1EF7EE96-0C64-E889-E74F-184D530875B3}"/>
              </a:ext>
            </a:extLst>
          </p:cNvPr>
          <p:cNvPicPr>
            <a:picLocks noChangeAspect="1"/>
          </p:cNvPicPr>
          <p:nvPr/>
        </p:nvPicPr>
        <p:blipFill>
          <a:blip r:embed="rId5"/>
          <a:srcRect/>
          <a:stretch/>
        </p:blipFill>
        <p:spPr>
          <a:xfrm>
            <a:off x="16633232" y="16599063"/>
            <a:ext cx="26572837" cy="13057835"/>
          </a:xfrm>
          <a:prstGeom prst="rect">
            <a:avLst/>
          </a:prstGeom>
        </p:spPr>
      </p:pic>
      <p:pic>
        <p:nvPicPr>
          <p:cNvPr id="18" name="Picture 17">
            <a:extLst>
              <a:ext uri="{FF2B5EF4-FFF2-40B4-BE49-F238E27FC236}">
                <a16:creationId xmlns:a16="http://schemas.microsoft.com/office/drawing/2014/main" id="{10B9C82D-5AF7-4178-B45B-DD7843163521}"/>
              </a:ext>
            </a:extLst>
          </p:cNvPr>
          <p:cNvPicPr>
            <a:picLocks noChangeAspect="1"/>
          </p:cNvPicPr>
          <p:nvPr/>
        </p:nvPicPr>
        <p:blipFill>
          <a:blip r:embed="rId6"/>
          <a:srcRect/>
          <a:stretch/>
        </p:blipFill>
        <p:spPr>
          <a:xfrm>
            <a:off x="20846328" y="8385856"/>
            <a:ext cx="17356201" cy="6331253"/>
          </a:xfrm>
          <a:prstGeom prst="rect">
            <a:avLst/>
          </a:prstGeom>
        </p:spPr>
      </p:pic>
    </p:spTree>
    <p:extLst>
      <p:ext uri="{BB962C8B-B14F-4D97-AF65-F5344CB8AC3E}">
        <p14:creationId xmlns:p14="http://schemas.microsoft.com/office/powerpoint/2010/main" val="4108260243"/>
      </p:ext>
    </p:extLst>
  </p:cSld>
  <p:clrMapOvr>
    <a:masterClrMapping/>
  </p:clrMapOvr>
</p:sld>
</file>

<file path=ppt/theme/theme1.xml><?xml version="1.0" encoding="utf-8"?>
<a:theme xmlns:a="http://schemas.openxmlformats.org/drawingml/2006/main" name="Default Design">
  <a:themeElements>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shopper</dc:creator>
  <cp:revision>2</cp:revision>
  <dcterms:created xsi:type="dcterms:W3CDTF">2007-04-04T14:17:42Z</dcterms:created>
  <dcterms:modified xsi:type="dcterms:W3CDTF">2023-04-13T15:43:47Z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0x0101008CB6C76999A8E946924D195080FADDE7</vt:lpwstr>
  </property>
</Properties>
</file>