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92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gcZKRkuJSiP6G3jZx7tNBR06NBu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B9801-957A-1FDF-F87F-84C7B15B65F8}" name="Andrew Palmer" initials="AP" userId="S::apalmer@fit.edu::12288e88-a2f6-4aff-a411-3afabb7b16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670E0-9902-E6B9-79BC-E0CEFF06413E}" v="8" dt="2023-04-06T02:31:34.184"/>
    <p1510:client id="{3B195277-3E27-7250-88C7-A66549C35F8E}" v="474" dt="2023-04-06T02:36:01.065"/>
    <p1510:client id="{524B2522-C83C-B5B6-A40B-D8545C9AFEBA}" v="700" dt="2023-04-06T03:41:59.996"/>
    <p1510:client id="{670D1F97-F3AC-0E84-666D-D222A1F1209D}" v="2203" dt="2023-04-06T01:27:01.320"/>
    <p1510:client id="{76E93975-6C0F-9C27-A910-BAE000BAFF15}" v="817" dt="2023-04-06T01:37:52.535"/>
    <p1510:client id="{BB7E815E-374E-ACE4-F25F-8154497FEA26}" v="113" dt="2023-04-05T15:58:11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2096"/>
        <p:guide pos="921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6A52F4-982B-436F-AC3E-98BA06618AB3}" authorId="{DC6B9801-957A-1FDF-F87F-84C7B15B65F8}" status="resolved" created="2023-04-06T02:20:12.7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4" creationId="{6E01FA86-7BED-C7A6-AEF6-5F47FFFA14DB}"/>
    </ac:deMkLst>
    <p188:txBody>
      <a:bodyPr/>
      <a:lstStyle/>
      <a:p>
        <a:r>
          <a:rPr lang="en-US"/>
          <a:t>figure captions are different fonts (arial) than rest of text (calibri). I recommend updatijng</a:t>
        </a:r>
      </a:p>
    </p188:txBody>
  </p188:cm>
  <p188:cm id="{E579E605-7787-4CF2-858F-8109B9BD68A8}" authorId="{DC6B9801-957A-1FDF-F87F-84C7B15B65F8}" status="resolved" created="2023-04-06T02:27:22.6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grpSpMk id="2" creationId="{D714F11B-3A96-7B40-781C-0135E943F78F}"/>
    </ac:deMkLst>
    <p188:txBody>
      <a:bodyPr/>
      <a:lstStyle/>
      <a:p>
        <a:r>
          <a:rPr lang="en-US"/>
          <a:t>reduce significant figures here to 2 digits after the decimal point
shrink Class column to occupty less sapce</a:t>
        </a:r>
      </a:p>
    </p188:txBody>
  </p188:cm>
  <p188:cm id="{DE7AD214-1C99-4E74-8214-D220141ED3DA}" authorId="{DC6B9801-957A-1FDF-F87F-84C7B15B65F8}" status="resolved" created="2023-04-06T02:36:01.06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9" creationId="{50507B86-E2AB-C190-C08C-507D4831C661}"/>
    </ac:deMkLst>
    <p188:txBody>
      <a:bodyPr/>
      <a:lstStyle/>
      <a:p>
        <a:r>
          <a:rPr lang="en-US"/>
          <a:t>EITHER pull text from background down more to fill this space.... or add some references quicklt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18/10/relationships/comments" Target="../comments/modernComment_100_0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9296450" y="1009488"/>
            <a:ext cx="27352200" cy="5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 and Identification of Potential PGP Microorganisms with Spaceflight History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6600"/>
            </a:pPr>
            <a:r>
              <a:rPr lang="en-US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Kristina Kowalik, Natalie Kerber, David Handy </a:t>
            </a:r>
            <a:endParaRPr sz="6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Andrew G. Palmer, Dept. of Ocean Engineer and Marine Sciences, Florida Institute of Technology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002650" y="7034494"/>
            <a:ext cx="85725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rial"/>
              <a:buNone/>
            </a:pPr>
            <a:r>
              <a:rPr lang="en-US" sz="77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1066491" y="8428637"/>
            <a:ext cx="13940457" cy="14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533400" algn="just">
              <a:buClr>
                <a:schemeClr val="dk1"/>
              </a:buClr>
              <a:buSzPts val="4800"/>
              <a:buFont typeface="Calibri,Sans-Serif"/>
              <a:buChar char="●"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Human colonization of space will require the on-site production of plants to provide a food source, as resupply missions will become increasingly difficult. Microgravity environments, however, pose unique challenges for successful plant growth.</a:t>
            </a:r>
            <a:endParaRPr lang="en-US" sz="4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>
              <a:buClr>
                <a:schemeClr val="dk1"/>
              </a:buClr>
              <a:buSzPts val="4800"/>
            </a:pPr>
            <a:r>
              <a:rPr lang="en-US" sz="2000">
                <a:highlight>
                  <a:srgbClr val="FFFFFF"/>
                </a:highlight>
                <a:ea typeface="Calibri"/>
              </a:rPr>
              <a:t>   </a:t>
            </a:r>
          </a:p>
          <a:p>
            <a:pPr marL="457200" lvl="1" indent="-533400" algn="just">
              <a:buClr>
                <a:schemeClr val="dk1"/>
              </a:buClr>
              <a:buSzPts val="4800"/>
              <a:buFont typeface="Calibri,Sans-Serif"/>
              <a:buChar char="●"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Plant growth promoting (PGP) microorganisms can facilitate plant growth, improve nutrient uptake, and improve resistance to potential plant pathogens, providing a potential solution to the environmental challenges of space.</a:t>
            </a:r>
            <a:endParaRPr lang="en-US" sz="4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914400" algn="just"/>
            <a:endParaRPr lang="en-US"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533400" algn="just"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hypothesize that bacterial isolates from the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VEGGIE crop production system were ideal in determining PGP bacteria, as they already have a spaceflight history.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533400" algn="just"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Here, we evaluated bacterial isolates from the VEGGIE crop production system by 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series of biochemical assays to determine if they expressed PGP phenotypes.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82128" y="496153"/>
            <a:ext cx="117987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46561" y="49615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59906" y="496152"/>
            <a:ext cx="1864311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16368017" y="7037344"/>
            <a:ext cx="16100233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7700" b="1" u="sng">
                <a:solidFill>
                  <a:srgbClr val="760000"/>
                </a:solidFill>
                <a:latin typeface="Calibri"/>
                <a:cs typeface="Calibri"/>
                <a:sym typeface="Calibri"/>
              </a:rPr>
              <a:t>METHODS</a:t>
            </a:r>
            <a:endParaRPr lang="en-US" sz="7700" b="1" u="sng">
              <a:solidFill>
                <a:srgbClr val="760000"/>
              </a:solidFill>
              <a:latin typeface="Calibri"/>
              <a:cs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16357387" y="8492280"/>
            <a:ext cx="11150110" cy="60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Tricalcium Phosphate Solubilization Assay</a:t>
            </a:r>
            <a:endParaRPr sz="4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533400" algn="just"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species were inoculated in King's B medium for 48 hours (with shaking)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indent="-533400" algn="just"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were spot six times onto a GY/tricalcium phosphate plate and incubated for seven days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533400" algn="just"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Halo diameters formed were measured</a:t>
            </a:r>
            <a:endParaRPr sz="4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29330269" y="8436129"/>
            <a:ext cx="12514101" cy="6928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i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Indolic</a:t>
            </a:r>
            <a:r>
              <a:rPr lang="en-US" sz="4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Compound Production Assay</a:t>
            </a:r>
            <a:endParaRPr sz="48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33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species were inoculated in a King's B-tryptophan media and incubated for 48 hours (with shaking)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533400" algn="just"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were centrifuged and supernatant collected to record optical density at 600 nm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33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colorimetric assay was performed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533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bacterial sample was run through the spectrometer using triplicate samples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6359289" y="14671676"/>
            <a:ext cx="106239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B50CEA-AEA4-9203-EFF2-E5E96041456D}"/>
              </a:ext>
            </a:extLst>
          </p:cNvPr>
          <p:cNvGrpSpPr/>
          <p:nvPr/>
        </p:nvGrpSpPr>
        <p:grpSpPr>
          <a:xfrm>
            <a:off x="1029759" y="23257595"/>
            <a:ext cx="14644204" cy="8604601"/>
            <a:chOff x="1345197" y="20615341"/>
            <a:chExt cx="14948914" cy="7860194"/>
          </a:xfrm>
        </p:grpSpPr>
        <p:pic>
          <p:nvPicPr>
            <p:cNvPr id="57" name="Google Shape;57;p1"/>
            <p:cNvPicPr preferRelativeResize="0"/>
            <p:nvPr/>
          </p:nvPicPr>
          <p:blipFill rotWithShape="1">
            <a:blip r:embed="rId7">
              <a:alphaModFix/>
            </a:blip>
            <a:srcRect t="15208" b="-417"/>
            <a:stretch/>
          </p:blipFill>
          <p:spPr>
            <a:xfrm>
              <a:off x="1363550" y="20615341"/>
              <a:ext cx="14930561" cy="58585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EF3C3B-BBDD-38B4-EB81-CF2E1D5A82A7}"/>
                </a:ext>
              </a:extLst>
            </p:cNvPr>
            <p:cNvSpPr txBox="1"/>
            <p:nvPr/>
          </p:nvSpPr>
          <p:spPr>
            <a:xfrm>
              <a:off x="1345197" y="26703471"/>
              <a:ext cx="14557340" cy="17720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/>
                </a:rPr>
                <a:t>Figure 1: The Testing Pipeline as designed by David Handy (2022). Biochemical assays act as the first step in creating microbial mixtures in support of space agriculture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01FA86-7BED-C7A6-AEF6-5F47FFFA14DB}"/>
              </a:ext>
            </a:extLst>
          </p:cNvPr>
          <p:cNvSpPr txBox="1"/>
          <p:nvPr/>
        </p:nvSpPr>
        <p:spPr>
          <a:xfrm>
            <a:off x="30211699" y="24002378"/>
            <a:ext cx="1142021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"/>
              </a:rPr>
              <a:t>Table 1: Indoleacetic acid production values and classifications. Classification ranges are as follow: 1: &lt;50, 2: 50-100, 3: 100-200, 4: &gt;200.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167711-7494-FDFD-65B0-BBE718A7C45A}"/>
              </a:ext>
            </a:extLst>
          </p:cNvPr>
          <p:cNvGrpSpPr/>
          <p:nvPr/>
        </p:nvGrpSpPr>
        <p:grpSpPr>
          <a:xfrm>
            <a:off x="16366178" y="27905581"/>
            <a:ext cx="12551348" cy="9263434"/>
            <a:chOff x="16984890" y="7809447"/>
            <a:chExt cx="12886395" cy="90718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57C77C-6000-94B9-A2C3-C958E2835D29}"/>
                </a:ext>
              </a:extLst>
            </p:cNvPr>
            <p:cNvSpPr txBox="1"/>
            <p:nvPr/>
          </p:nvSpPr>
          <p:spPr>
            <a:xfrm>
              <a:off x="17130060" y="15127010"/>
              <a:ext cx="12576350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/>
                </a:rPr>
                <a:t>Table 2: Tricalcium Phosphate Solubilization Assay results. Bacterial growth with the presence of a halo indicates that the bacterial species can solubilize Phosphate. </a:t>
              </a:r>
            </a:p>
          </p:txBody>
        </p:sp>
        <p:pic>
          <p:nvPicPr>
            <p:cNvPr id="11" name="Picture 11" descr="Table&#10;&#10;Description automatically generated">
              <a:extLst>
                <a:ext uri="{FF2B5EF4-FFF2-40B4-BE49-F238E27FC236}">
                  <a16:creationId xmlns:a16="http://schemas.microsoft.com/office/drawing/2014/main" id="{FEBFAB17-AD7A-712F-7E85-5F2323DE1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869" r="7951" b="9161"/>
            <a:stretch/>
          </p:blipFill>
          <p:spPr>
            <a:xfrm>
              <a:off x="16984890" y="7809447"/>
              <a:ext cx="12886395" cy="7412655"/>
            </a:xfrm>
            <a:prstGeom prst="rect">
              <a:avLst/>
            </a:prstGeom>
          </p:spPr>
        </p:pic>
      </p:grpSp>
      <p:sp>
        <p:nvSpPr>
          <p:cNvPr id="12" name="Google Shape;64;p1">
            <a:extLst>
              <a:ext uri="{FF2B5EF4-FFF2-40B4-BE49-F238E27FC236}">
                <a16:creationId xmlns:a16="http://schemas.microsoft.com/office/drawing/2014/main" id="{4365B33F-FD80-BAE9-6A37-5DF8294FAC87}"/>
              </a:ext>
            </a:extLst>
          </p:cNvPr>
          <p:cNvSpPr txBox="1"/>
          <p:nvPr/>
        </p:nvSpPr>
        <p:spPr>
          <a:xfrm>
            <a:off x="29342688" y="26351231"/>
            <a:ext cx="13572166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7700" b="1" u="sng">
                <a:solidFill>
                  <a:srgbClr val="760000"/>
                </a:solidFill>
                <a:latin typeface="Calibri"/>
                <a:ea typeface="Calibri"/>
                <a:cs typeface="Calibri"/>
              </a:rPr>
              <a:t>CONCLUSIONS/FUTURE STUDIES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695BB5-14A4-DCB4-B48B-6D127E9A03B0}"/>
              </a:ext>
            </a:extLst>
          </p:cNvPr>
          <p:cNvGrpSpPr/>
          <p:nvPr/>
        </p:nvGrpSpPr>
        <p:grpSpPr>
          <a:xfrm>
            <a:off x="16598581" y="16411072"/>
            <a:ext cx="11151811" cy="11364344"/>
            <a:chOff x="17906952" y="16071177"/>
            <a:chExt cx="10146146" cy="1102914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D991F5-D805-BFC2-736A-6048DB0A6990}"/>
                </a:ext>
              </a:extLst>
            </p:cNvPr>
            <p:cNvGrpSpPr/>
            <p:nvPr/>
          </p:nvGrpSpPr>
          <p:grpSpPr>
            <a:xfrm>
              <a:off x="17919397" y="16071177"/>
              <a:ext cx="10133701" cy="8562512"/>
              <a:chOff x="17261775" y="24921954"/>
              <a:chExt cx="10837046" cy="1117622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811FA8-5C8D-8200-82B9-8074AE61748A}"/>
                  </a:ext>
                </a:extLst>
              </p:cNvPr>
              <p:cNvGrpSpPr/>
              <p:nvPr/>
            </p:nvGrpSpPr>
            <p:grpSpPr>
              <a:xfrm>
                <a:off x="17265370" y="24921954"/>
                <a:ext cx="10827289" cy="5638663"/>
                <a:chOff x="17696143" y="25321964"/>
                <a:chExt cx="8882073" cy="4664583"/>
              </a:xfrm>
            </p:grpSpPr>
            <p:pic>
              <p:nvPicPr>
                <p:cNvPr id="15" name="Picture 15" descr="A picture containing indoor, dishware, tableware&#10;&#10;Description automatically generated">
                  <a:extLst>
                    <a:ext uri="{FF2B5EF4-FFF2-40B4-BE49-F238E27FC236}">
                      <a16:creationId xmlns:a16="http://schemas.microsoft.com/office/drawing/2014/main" id="{2BA958B8-CD3D-FF90-FDDF-E0C3E4A742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96143" y="25330633"/>
                  <a:ext cx="4590148" cy="4655914"/>
                </a:xfrm>
                <a:prstGeom prst="rect">
                  <a:avLst/>
                </a:prstGeom>
              </p:spPr>
            </p:pic>
            <p:pic>
              <p:nvPicPr>
                <p:cNvPr id="16" name="Picture 16">
                  <a:extLst>
                    <a:ext uri="{FF2B5EF4-FFF2-40B4-BE49-F238E27FC236}">
                      <a16:creationId xmlns:a16="http://schemas.microsoft.com/office/drawing/2014/main" id="{D5545435-CAFD-E3A6-AA9F-3D2B8B819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228569" y="25321964"/>
                  <a:ext cx="4349647" cy="4609400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8" descr="A picture containing indoor&#10;&#10;Description automatically generated">
                <a:extLst>
                  <a:ext uri="{FF2B5EF4-FFF2-40B4-BE49-F238E27FC236}">
                    <a16:creationId xmlns:a16="http://schemas.microsoft.com/office/drawing/2014/main" id="{0AD86721-0C2E-176F-AABA-9618712C6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61775" y="30495685"/>
                <a:ext cx="5542996" cy="5602491"/>
              </a:xfrm>
              <a:prstGeom prst="rect">
                <a:avLst/>
              </a:prstGeom>
            </p:spPr>
          </p:pic>
          <p:pic>
            <p:nvPicPr>
              <p:cNvPr id="19" name="Picture 19">
                <a:extLst>
                  <a:ext uri="{FF2B5EF4-FFF2-40B4-BE49-F238E27FC236}">
                    <a16:creationId xmlns:a16="http://schemas.microsoft.com/office/drawing/2014/main" id="{BAFBE892-D6B8-6739-8C7D-3E589FB54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4623" b="4255"/>
              <a:stretch/>
            </p:blipFill>
            <p:spPr>
              <a:xfrm>
                <a:off x="22788294" y="30444241"/>
                <a:ext cx="5310527" cy="562160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9B22CA-5A83-842C-272D-4ACE2485413E}"/>
                </a:ext>
              </a:extLst>
            </p:cNvPr>
            <p:cNvSpPr txBox="1"/>
            <p:nvPr/>
          </p:nvSpPr>
          <p:spPr>
            <a:xfrm>
              <a:off x="17906952" y="24791994"/>
              <a:ext cx="10140859" cy="23083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latin typeface="Calibri"/>
                </a:rPr>
                <a:t>Figure 2: Tricalcium Phosphate plates after incubation. The results for </a:t>
              </a:r>
              <a:r>
                <a:rPr lang="en-US" sz="3600" i="1">
                  <a:latin typeface="Calibri"/>
                </a:rPr>
                <a:t>C. </a:t>
              </a:r>
              <a:r>
                <a:rPr lang="en-US" sz="3600" i="1" err="1">
                  <a:latin typeface="Calibri"/>
                </a:rPr>
                <a:t>metallidurans</a:t>
              </a:r>
              <a:r>
                <a:rPr lang="en-US" sz="3600" i="1">
                  <a:latin typeface="Calibri"/>
                </a:rPr>
                <a:t>, B. </a:t>
              </a:r>
              <a:r>
                <a:rPr lang="en-US" sz="3600" i="1" err="1">
                  <a:latin typeface="Calibri"/>
                </a:rPr>
                <a:t>pyrrocinia</a:t>
              </a:r>
              <a:r>
                <a:rPr lang="en-US" sz="3600" i="1">
                  <a:latin typeface="Calibri"/>
                </a:rPr>
                <a:t>, C. </a:t>
              </a:r>
              <a:r>
                <a:rPr lang="en-US" sz="3600" i="1" err="1">
                  <a:latin typeface="Calibri"/>
                </a:rPr>
                <a:t>flaccumfaciens</a:t>
              </a:r>
              <a:r>
                <a:rPr lang="en-US" sz="3600" i="1">
                  <a:latin typeface="Calibri"/>
                </a:rPr>
                <a:t>, </a:t>
              </a:r>
              <a:r>
                <a:rPr lang="en-US" sz="3600">
                  <a:latin typeface="Calibri"/>
                </a:rPr>
                <a:t>and </a:t>
              </a:r>
              <a:r>
                <a:rPr lang="en-US" sz="3600" i="1">
                  <a:latin typeface="Calibri"/>
                </a:rPr>
                <a:t>P. </a:t>
              </a:r>
              <a:r>
                <a:rPr lang="en-US" sz="3600" i="1" err="1">
                  <a:latin typeface="Calibri"/>
                </a:rPr>
                <a:t>agglomerans</a:t>
              </a:r>
              <a:r>
                <a:rPr lang="en-US" sz="3600" i="1">
                  <a:latin typeface="Calibri"/>
                </a:rPr>
                <a:t> </a:t>
              </a:r>
              <a:r>
                <a:rPr lang="en-US" sz="3600">
                  <a:latin typeface="Calibri"/>
                </a:rPr>
                <a:t>are shown.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B2B3D8A-AEEE-4A69-ED85-24D7FE9DB3F6}"/>
              </a:ext>
            </a:extLst>
          </p:cNvPr>
          <p:cNvSpPr txBox="1"/>
          <p:nvPr/>
        </p:nvSpPr>
        <p:spPr>
          <a:xfrm>
            <a:off x="29476032" y="27885050"/>
            <a:ext cx="13208356" cy="97428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533400" algn="just">
              <a:buClr>
                <a:schemeClr val="dk1"/>
              </a:buClr>
              <a:buSzPts val="4800"/>
              <a:buFont typeface="Calibri,Sans-Serif"/>
              <a:buChar char="●"/>
            </a:pP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C. </a:t>
            </a:r>
            <a:r>
              <a:rPr lang="en-US" sz="4800" i="1" err="1">
                <a:solidFill>
                  <a:schemeClr val="dk1"/>
                </a:solidFill>
                <a:latin typeface="Calibri"/>
                <a:cs typeface="Calibri"/>
              </a:rPr>
              <a:t>metallidurans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, B. </a:t>
            </a:r>
            <a:r>
              <a:rPr lang="en-US" sz="4800" i="1" err="1">
                <a:solidFill>
                  <a:schemeClr val="dk1"/>
                </a:solidFill>
                <a:latin typeface="Calibri"/>
                <a:cs typeface="Calibri"/>
              </a:rPr>
              <a:t>pyrocinnia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, C. </a:t>
            </a:r>
            <a:r>
              <a:rPr lang="en-US" sz="4800" i="1" err="1">
                <a:solidFill>
                  <a:schemeClr val="dk1"/>
                </a:solidFill>
                <a:latin typeface="Calibri"/>
                <a:cs typeface="Calibri"/>
              </a:rPr>
              <a:t>flaccumfaciens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, P. </a:t>
            </a:r>
            <a:r>
              <a:rPr lang="en-US" sz="4800" i="1" err="1">
                <a:solidFill>
                  <a:schemeClr val="dk1"/>
                </a:solidFill>
                <a:latin typeface="Calibri"/>
                <a:cs typeface="Calibri"/>
              </a:rPr>
              <a:t>agglomerans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, </a:t>
            </a: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and 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E. </a:t>
            </a:r>
            <a:r>
              <a:rPr lang="en-US" sz="4800" i="1" err="1">
                <a:solidFill>
                  <a:schemeClr val="dk1"/>
                </a:solidFill>
                <a:latin typeface="Calibri"/>
                <a:cs typeface="Calibri"/>
              </a:rPr>
              <a:t>cancerogenus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 </a:t>
            </a: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grew on the tricalcium phosphate, indicating that they solubilize phosphate (Table 2, Figure 2).</a:t>
            </a:r>
          </a:p>
          <a:p>
            <a:pPr marL="457200" indent="-533400" algn="just">
              <a:buClr>
                <a:schemeClr val="dk1"/>
              </a:buClr>
              <a:buSzPts val="4800"/>
              <a:buFont typeface="Calibri,Sans-Serif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Only 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M. </a:t>
            </a:r>
            <a:r>
              <a:rPr lang="en-US" sz="4800" i="1" err="1">
                <a:solidFill>
                  <a:schemeClr val="dk1"/>
                </a:solidFill>
                <a:latin typeface="Calibri"/>
                <a:cs typeface="Calibri"/>
              </a:rPr>
              <a:t>laevaniformans</a:t>
            </a:r>
            <a:r>
              <a:rPr lang="en-US" sz="4800" i="1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shows significant indole production (Table 1).</a:t>
            </a:r>
          </a:p>
          <a:p>
            <a:pPr marL="457200" indent="-342900" algn="just"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Bacteria identified as having PGP properties will have these phenotypes tested in simulated microgravity to determine if this would occur on the ISS.</a:t>
            </a:r>
          </a:p>
          <a:p>
            <a:pPr marL="457200" indent="-342900" algn="just"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These bacteria will also go through studies on their effectiveness as PGP inoculants, to verify their potential utility.</a:t>
            </a:r>
          </a:p>
        </p:txBody>
      </p:sp>
      <p:sp>
        <p:nvSpPr>
          <p:cNvPr id="9" name="Google Shape;64;p1">
            <a:extLst>
              <a:ext uri="{FF2B5EF4-FFF2-40B4-BE49-F238E27FC236}">
                <a16:creationId xmlns:a16="http://schemas.microsoft.com/office/drawing/2014/main" id="{50507B86-E2AB-C190-C08C-507D4831C661}"/>
              </a:ext>
            </a:extLst>
          </p:cNvPr>
          <p:cNvSpPr txBox="1"/>
          <p:nvPr/>
        </p:nvSpPr>
        <p:spPr>
          <a:xfrm>
            <a:off x="1214337" y="32438892"/>
            <a:ext cx="106239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0" descr="Table&#10;&#10;Description automatically generated">
            <a:extLst>
              <a:ext uri="{FF2B5EF4-FFF2-40B4-BE49-F238E27FC236}">
                <a16:creationId xmlns:a16="http://schemas.microsoft.com/office/drawing/2014/main" id="{9FCA79C0-7EB8-DB66-5AEB-986B09DB6CD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299" t="831" r="16119" b="2674"/>
          <a:stretch/>
        </p:blipFill>
        <p:spPr>
          <a:xfrm>
            <a:off x="29705161" y="15366064"/>
            <a:ext cx="12487216" cy="8703567"/>
          </a:xfrm>
          <a:prstGeom prst="rect">
            <a:avLst/>
          </a:prstGeom>
        </p:spPr>
      </p:pic>
      <p:sp>
        <p:nvSpPr>
          <p:cNvPr id="21" name="Google Shape;62;p1">
            <a:extLst>
              <a:ext uri="{FF2B5EF4-FFF2-40B4-BE49-F238E27FC236}">
                <a16:creationId xmlns:a16="http://schemas.microsoft.com/office/drawing/2014/main" id="{4B3A4C43-BDC4-8671-7DC4-9D57BFFD7487}"/>
              </a:ext>
            </a:extLst>
          </p:cNvPr>
          <p:cNvSpPr txBox="1"/>
          <p:nvPr/>
        </p:nvSpPr>
        <p:spPr>
          <a:xfrm>
            <a:off x="1072309" y="33862465"/>
            <a:ext cx="14601273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indent="-685800" algn="just"/>
            <a:r>
              <a:rPr lang="en-US" sz="4800">
                <a:latin typeface="Calibri"/>
              </a:rPr>
              <a:t>Handy, D., </a:t>
            </a:r>
            <a:r>
              <a:rPr lang="en-US" sz="4800" err="1">
                <a:latin typeface="Calibri"/>
              </a:rPr>
              <a:t>Hummerick</a:t>
            </a:r>
            <a:r>
              <a:rPr lang="en-US" sz="4800">
                <a:latin typeface="Calibri"/>
              </a:rPr>
              <a:t>, M. E., Dixit, A. R., Ruby, A. M.,</a:t>
            </a:r>
          </a:p>
          <a:p>
            <a:pPr algn="just"/>
            <a:r>
              <a:rPr lang="en-US" sz="4800">
                <a:latin typeface="Calibri"/>
              </a:rPr>
              <a:t>Massa, G., &amp; Palmer, A. (2021). Identification of plant growth promoting bacteria within space crop production systems. </a:t>
            </a:r>
            <a:r>
              <a:rPr lang="en-US" sz="4800" i="1">
                <a:latin typeface="Calibri"/>
              </a:rPr>
              <a:t>Frontiers in Astronomy and Space Sciences</a:t>
            </a:r>
            <a:r>
              <a:rPr lang="en-US" sz="4800">
                <a:latin typeface="Calibri"/>
              </a:rPr>
              <a:t>, 183.</a:t>
            </a:r>
            <a:endParaRPr lang="en-US">
              <a:latin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c8d0f1-3a28-4d0b-9e62-b19397c40643" xsi:nil="true"/>
    <lcf76f155ced4ddcb4097134ff3c332f xmlns="de9e50fb-c4e0-48a3-969a-891efa390dc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9D3B10EC84D740B5DC57C864E3EC7E" ma:contentTypeVersion="14" ma:contentTypeDescription="Create a new document." ma:contentTypeScope="" ma:versionID="8751e8b121deb019315988b038e93959">
  <xsd:schema xmlns:xsd="http://www.w3.org/2001/XMLSchema" xmlns:xs="http://www.w3.org/2001/XMLSchema" xmlns:p="http://schemas.microsoft.com/office/2006/metadata/properties" xmlns:ns2="de9e50fb-c4e0-48a3-969a-891efa390dc3" xmlns:ns3="96c8d0f1-3a28-4d0b-9e62-b19397c40643" targetNamespace="http://schemas.microsoft.com/office/2006/metadata/properties" ma:root="true" ma:fieldsID="9992cb17db1413d9c177c2b5c19065ad" ns2:_="" ns3:_="">
    <xsd:import namespace="de9e50fb-c4e0-48a3-969a-891efa390dc3"/>
    <xsd:import namespace="96c8d0f1-3a28-4d0b-9e62-b19397c40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50fb-c4e0-48a3-969a-891efa390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a0b5cae-96a4-47e3-a5b0-3b4fac28d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d0f1-3a28-4d0b-9e62-b19397c4064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3efcca4-81cc-4003-b3dc-4f66dff8b33d}" ma:internalName="TaxCatchAll" ma:showField="CatchAllData" ma:web="96c8d0f1-3a28-4d0b-9e62-b19397c40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EBE78-BC5C-4826-A891-5CB0D1419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7BDE38-6ACD-46D0-8B6A-D04054C56C48}">
  <ds:schemaRefs>
    <ds:schemaRef ds:uri="96c8d0f1-3a28-4d0b-9e62-b19397c40643"/>
    <ds:schemaRef ds:uri="de9e50fb-c4e0-48a3-969a-891efa390dc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5A93C8-CEBE-4B4F-9AA4-027D7FCDC410}">
  <ds:schemaRefs>
    <ds:schemaRef ds:uri="96c8d0f1-3a28-4d0b-9e62-b19397c40643"/>
    <ds:schemaRef ds:uri="de9e50fb-c4e0-48a3-969a-891efa390d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revision>2</cp:revision>
  <dcterms:created xsi:type="dcterms:W3CDTF">2007-04-04T14:17:42Z</dcterms:created>
  <dcterms:modified xsi:type="dcterms:W3CDTF">2023-04-14T02:05:36Z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0x010100B29D3B10EC84D740B5DC57C864E3EC7E</vt:lpwstr>
  </property>
  <property fmtid="{D5CDD505-2E9C-101B-9397-08002B2CF9AE}" pid="3" name="MediaServiceImageTags">
    <vt:lpwstr/>
  </property>
</Properties>
</file>