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5A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C2286-833D-4436-8C1D-1EC17A25C2F2}" v="2" dt="2023-04-06T00:03:27.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371" y="117"/>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oelant" userId="5441020933e66fb9" providerId="LiveId" clId="{825C2286-833D-4436-8C1D-1EC17A25C2F2}"/>
    <pc:docChg chg="modSld">
      <pc:chgData name="Maria Roelant" userId="5441020933e66fb9" providerId="LiveId" clId="{825C2286-833D-4436-8C1D-1EC17A25C2F2}" dt="2023-04-06T00:14:09.802" v="40" actId="113"/>
      <pc:docMkLst>
        <pc:docMk/>
      </pc:docMkLst>
      <pc:sldChg chg="modSp mod">
        <pc:chgData name="Maria Roelant" userId="5441020933e66fb9" providerId="LiveId" clId="{825C2286-833D-4436-8C1D-1EC17A25C2F2}" dt="2023-04-06T00:14:09.802" v="40" actId="113"/>
        <pc:sldMkLst>
          <pc:docMk/>
          <pc:sldMk cId="0" sldId="256"/>
        </pc:sldMkLst>
        <pc:spChg chg="mod">
          <ac:chgData name="Maria Roelant" userId="5441020933e66fb9" providerId="LiveId" clId="{825C2286-833D-4436-8C1D-1EC17A25C2F2}" dt="2023-04-06T00:10:43.687" v="11" actId="113"/>
          <ac:spMkLst>
            <pc:docMk/>
            <pc:sldMk cId="0" sldId="256"/>
            <ac:spMk id="19" creationId="{EC20E66F-3DB7-B6EE-AE66-BD65BE2C9412}"/>
          </ac:spMkLst>
        </pc:spChg>
        <pc:spChg chg="mod">
          <ac:chgData name="Maria Roelant" userId="5441020933e66fb9" providerId="LiveId" clId="{825C2286-833D-4436-8C1D-1EC17A25C2F2}" dt="2023-04-06T00:14:09.802" v="40" actId="113"/>
          <ac:spMkLst>
            <pc:docMk/>
            <pc:sldMk cId="0" sldId="256"/>
            <ac:spMk id="32" creationId="{A1965628-D611-4E1F-A94F-311699AD13E5}"/>
          </ac:spMkLst>
        </pc:spChg>
        <pc:spChg chg="mod">
          <ac:chgData name="Maria Roelant" userId="5441020933e66fb9" providerId="LiveId" clId="{825C2286-833D-4436-8C1D-1EC17A25C2F2}" dt="2023-04-06T00:12:35.420" v="39" actId="20577"/>
          <ac:spMkLst>
            <pc:docMk/>
            <pc:sldMk cId="0" sldId="256"/>
            <ac:spMk id="35" creationId="{2CFAF5E1-4203-4CF4-5532-CDFBDD627F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dirty="0"/>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dirty="0">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dirty="0">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52" cy="5014950"/>
          </a:xfrm>
          <a:prstGeom prst="rect">
            <a:avLst/>
          </a:prstGeom>
          <a:noFill/>
          <a:ln>
            <a:noFill/>
          </a:ln>
        </p:spPr>
        <p:txBody>
          <a:bodyPr spcFirstLastPara="1" wrap="square" lIns="89675" tIns="44825" rIns="89675" bIns="44825" anchor="t" anchorCtr="0">
            <a:spAutoFit/>
          </a:bodyPr>
          <a:lstStyle/>
          <a:p>
            <a:pPr algn="ctr"/>
            <a:r>
              <a:rPr lang="en-US" sz="8000" b="1" dirty="0">
                <a:solidFill>
                  <a:schemeClr val="dk1"/>
                </a:solidFill>
                <a:latin typeface="Calibri"/>
                <a:cs typeface="Calibri"/>
                <a:sym typeface="Calibri"/>
              </a:rPr>
              <a:t>Cylinder Mating System (CMS)</a:t>
            </a:r>
            <a:endParaRPr lang="en-US" sz="8000" b="1" dirty="0">
              <a:solidFill>
                <a:schemeClr val="dk1"/>
              </a:solidFill>
              <a:latin typeface="Calibri"/>
              <a:cs typeface="Calibri"/>
            </a:endParaRPr>
          </a:p>
          <a:p>
            <a:pPr algn="ctr"/>
            <a:r>
              <a:rPr lang="en-US" sz="6600" b="1" dirty="0">
                <a:solidFill>
                  <a:schemeClr val="dk1"/>
                </a:solidFill>
                <a:latin typeface="Calibri"/>
                <a:cs typeface="Calibri"/>
                <a:sym typeface="Calibri"/>
              </a:rPr>
              <a:t> </a:t>
            </a:r>
            <a:r>
              <a:rPr lang="en-US" sz="1800" dirty="0">
                <a:effectLst/>
                <a:latin typeface="Calibri" panose="020F0502020204030204" pitchFamily="34" charset="0"/>
                <a:ea typeface="Calibri" panose="020F0502020204030204" pitchFamily="34" charset="0"/>
              </a:rPr>
              <a:t> </a:t>
            </a:r>
            <a:r>
              <a:rPr lang="en-US" sz="6600" b="1" dirty="0">
                <a:effectLst/>
                <a:latin typeface="Calibri" panose="020F0502020204030204" pitchFamily="34" charset="0"/>
                <a:ea typeface="Calibri" panose="020F0502020204030204" pitchFamily="34" charset="0"/>
              </a:rPr>
              <a:t>Tresor Djaffah Digba, Sam Hefner, Lindsey Kahn, Daniel Longo, Guy Mpendaga Igondjo, Rebecca Nadeau, Rahlyn Ramsaran, Maria Roelant </a:t>
            </a:r>
            <a:r>
              <a:rPr lang="en-US" sz="6600" b="1" dirty="0">
                <a:latin typeface="Calibri" panose="020F0502020204030204" pitchFamily="34" charset="0"/>
                <a:cs typeface="Calibri" panose="020F0502020204030204" pitchFamily="34" charset="0"/>
                <a:sym typeface="Calibri"/>
              </a:rPr>
              <a:t>  </a:t>
            </a:r>
            <a:endParaRPr lang="en-US" sz="6600" b="1" dirty="0">
              <a:solidFill>
                <a:schemeClr val="dk1"/>
              </a:solidFill>
              <a:latin typeface="Calibri" panose="020F0502020204030204" pitchFamily="34" charset="0"/>
              <a:cs typeface="Calibri" panose="020F0502020204030204" pitchFamily="34" charset="0"/>
            </a:endParaRPr>
          </a:p>
          <a:p>
            <a:pPr algn="ctr"/>
            <a:r>
              <a:rPr lang="en-US" sz="5400" b="1" i="0" u="none" strike="noStrike" cap="none" dirty="0">
                <a:solidFill>
                  <a:schemeClr val="dk1"/>
                </a:solidFill>
                <a:latin typeface="Calibri"/>
                <a:ea typeface="Calibri"/>
                <a:cs typeface="Calibri"/>
                <a:sym typeface="Calibri"/>
              </a:rPr>
              <a:t>Faculty Advisor: </a:t>
            </a:r>
            <a:r>
              <a:rPr lang="en-US" sz="5400" b="1" dirty="0">
                <a:solidFill>
                  <a:schemeClr val="dk1"/>
                </a:solidFill>
                <a:latin typeface="Calibri"/>
                <a:ea typeface="Calibri"/>
                <a:cs typeface="Calibri"/>
                <a:sym typeface="Calibri"/>
              </a:rPr>
              <a:t>Dr. Douglas Willard,</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Mechanical Engineering,</a:t>
            </a:r>
            <a:r>
              <a:rPr lang="en-US" sz="5400" b="1" i="0" u="none" strike="noStrike" cap="none" dirty="0">
                <a:solidFill>
                  <a:schemeClr val="dk1"/>
                </a:solidFill>
                <a:latin typeface="Calibri"/>
                <a:ea typeface="Calibri"/>
                <a:cs typeface="Calibri"/>
                <a:sym typeface="Calibri"/>
              </a:rPr>
              <a:t> Florida Institute of Technology</a:t>
            </a:r>
            <a:endParaRPr lang="en-US"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dirty="0">
              <a:solidFill>
                <a:schemeClr val="dk1"/>
              </a:solidFill>
              <a:latin typeface="Calibri"/>
              <a:ea typeface="Calibri"/>
              <a:cs typeface="Calibri"/>
              <a:sym typeface="Calibri"/>
            </a:endParaRPr>
          </a:p>
        </p:txBody>
      </p:sp>
      <p:pic>
        <p:nvPicPr>
          <p:cNvPr id="4" name="Google Shape;81;p2" descr="Image result for black and white gearwrench symbol">
            <a:extLst>
              <a:ext uri="{FF2B5EF4-FFF2-40B4-BE49-F238E27FC236}">
                <a16:creationId xmlns:a16="http://schemas.microsoft.com/office/drawing/2014/main" id="{16F35B69-B23C-C85B-77F3-194E657D47E6}"/>
              </a:ext>
            </a:extLst>
          </p:cNvPr>
          <p:cNvPicPr preferRelativeResize="0"/>
          <p:nvPr/>
        </p:nvPicPr>
        <p:blipFill rotWithShape="1">
          <a:blip r:embed="rId3">
            <a:alphaModFix/>
          </a:blip>
          <a:srcRect/>
          <a:stretch/>
        </p:blipFill>
        <p:spPr>
          <a:xfrm>
            <a:off x="41362941" y="498242"/>
            <a:ext cx="1828800" cy="1828800"/>
          </a:xfrm>
          <a:prstGeom prst="rect">
            <a:avLst/>
          </a:prstGeom>
          <a:noFill/>
          <a:ln>
            <a:noFill/>
          </a:ln>
        </p:spPr>
      </p:pic>
      <p:pic>
        <p:nvPicPr>
          <p:cNvPr id="3" name="Picture 5" descr="Graphical user interface&#10;&#10;Description automatically generated">
            <a:extLst>
              <a:ext uri="{FF2B5EF4-FFF2-40B4-BE49-F238E27FC236}">
                <a16:creationId xmlns:a16="http://schemas.microsoft.com/office/drawing/2014/main" id="{4B9B5723-7301-B99A-01DA-D098F0E0D857}"/>
              </a:ext>
            </a:extLst>
          </p:cNvPr>
          <p:cNvPicPr>
            <a:picLocks noChangeAspect="1"/>
          </p:cNvPicPr>
          <p:nvPr/>
        </p:nvPicPr>
        <p:blipFill>
          <a:blip r:embed="rId4"/>
          <a:stretch>
            <a:fillRect/>
          </a:stretch>
        </p:blipFill>
        <p:spPr>
          <a:xfrm>
            <a:off x="985896" y="31540420"/>
            <a:ext cx="11254204" cy="4489846"/>
          </a:xfrm>
          <a:prstGeom prst="rect">
            <a:avLst/>
          </a:prstGeom>
        </p:spPr>
      </p:pic>
      <p:pic>
        <p:nvPicPr>
          <p:cNvPr id="5" name="Picture 4">
            <a:extLst>
              <a:ext uri="{FF2B5EF4-FFF2-40B4-BE49-F238E27FC236}">
                <a16:creationId xmlns:a16="http://schemas.microsoft.com/office/drawing/2014/main" id="{5162D8BF-94E1-2E58-747B-52748F5218A0}"/>
              </a:ext>
            </a:extLst>
          </p:cNvPr>
          <p:cNvPicPr>
            <a:picLocks noChangeAspect="1"/>
          </p:cNvPicPr>
          <p:nvPr/>
        </p:nvPicPr>
        <p:blipFill rotWithShape="1">
          <a:blip r:embed="rId5"/>
          <a:srcRect l="1907" r="926"/>
          <a:stretch/>
        </p:blipFill>
        <p:spPr>
          <a:xfrm>
            <a:off x="22102704" y="30420105"/>
            <a:ext cx="10152740" cy="7523404"/>
          </a:xfrm>
          <a:prstGeom prst="rect">
            <a:avLst/>
          </a:prstGeom>
          <a:ln>
            <a:solidFill>
              <a:schemeClr val="bg1"/>
            </a:solidFill>
          </a:ln>
        </p:spPr>
      </p:pic>
      <p:sp>
        <p:nvSpPr>
          <p:cNvPr id="8" name="TextBox 7">
            <a:extLst>
              <a:ext uri="{FF2B5EF4-FFF2-40B4-BE49-F238E27FC236}">
                <a16:creationId xmlns:a16="http://schemas.microsoft.com/office/drawing/2014/main" id="{45C80B68-BB4C-E475-E3CA-C0B5DD92241C}"/>
              </a:ext>
            </a:extLst>
          </p:cNvPr>
          <p:cNvSpPr txBox="1"/>
          <p:nvPr/>
        </p:nvSpPr>
        <p:spPr>
          <a:xfrm>
            <a:off x="1086074" y="8078590"/>
            <a:ext cx="11338560" cy="9694962"/>
          </a:xfrm>
          <a:prstGeom prst="rect">
            <a:avLst/>
          </a:prstGeom>
          <a:noFill/>
          <a:ln w="127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Calibri"/>
                <a:ea typeface="Times New Roman" panose="02020603050405020304" pitchFamily="18" charset="0"/>
              </a:rPr>
              <a:t>This project will design, analyze, and demonstrate a device capable of maneuvering a large Cylinder with high precision in six degrees of freedom to a static mating surface.</a:t>
            </a:r>
          </a:p>
          <a:p>
            <a:pPr algn="just"/>
            <a:endParaRPr lang="en-US" sz="4800" dirty="0">
              <a:effectLst/>
              <a:latin typeface="Calibri"/>
              <a:ea typeface="Times New Roman" panose="02020603050405020304" pitchFamily="18" charset="0"/>
            </a:endParaRPr>
          </a:p>
          <a:p>
            <a:pPr algn="just"/>
            <a:r>
              <a:rPr lang="en-US" sz="4800" dirty="0">
                <a:latin typeface="Calibri"/>
              </a:rPr>
              <a:t>The CMS will allow a single user to align an undefined large cylindrical object to its matching Stationary Member to connect the two via a prong interface. Due to the variable external conditions, the CMS will be manually operated and will not require additional power sources. </a:t>
            </a:r>
          </a:p>
        </p:txBody>
      </p:sp>
      <p:sp>
        <p:nvSpPr>
          <p:cNvPr id="19" name="TextBox 18">
            <a:extLst>
              <a:ext uri="{FF2B5EF4-FFF2-40B4-BE49-F238E27FC236}">
                <a16:creationId xmlns:a16="http://schemas.microsoft.com/office/drawing/2014/main" id="{EC20E66F-3DB7-B6EE-AE66-BD65BE2C9412}"/>
              </a:ext>
            </a:extLst>
          </p:cNvPr>
          <p:cNvSpPr txBox="1"/>
          <p:nvPr/>
        </p:nvSpPr>
        <p:spPr>
          <a:xfrm>
            <a:off x="12177324" y="30784522"/>
            <a:ext cx="9582928" cy="5262979"/>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panose="020B0604020202020204" pitchFamily="34" charset="0"/>
              <a:buChar char="•"/>
            </a:pPr>
            <a:r>
              <a:rPr lang="en-US" sz="4800" dirty="0">
                <a:latin typeface="Calibri"/>
              </a:rPr>
              <a:t>Controls the Yaw and Y-Position of  the Cylinder</a:t>
            </a:r>
            <a:endParaRPr lang="en-US" dirty="0"/>
          </a:p>
          <a:p>
            <a:pPr marL="685800" indent="-685800">
              <a:buFont typeface="Arial" panose="020B0604020202020204" pitchFamily="34" charset="0"/>
              <a:buChar char="•"/>
            </a:pPr>
            <a:r>
              <a:rPr lang="en-US" sz="4800" dirty="0">
                <a:latin typeface="Calibri"/>
              </a:rPr>
              <a:t>Contains a ‘Top Hat’ design that prevents the Support Beam from binding during the Yaw adjustment</a:t>
            </a:r>
          </a:p>
          <a:p>
            <a:pPr marL="685800" indent="-685800">
              <a:buFont typeface="Arial" panose="020B0604020202020204" pitchFamily="34" charset="0"/>
              <a:buChar char="•"/>
            </a:pPr>
            <a:r>
              <a:rPr lang="en-US" sz="4800" dirty="0">
                <a:latin typeface="Calibri"/>
              </a:rPr>
              <a:t>Utilizes lead screws with a 3:1 gear ratio for high precision</a:t>
            </a:r>
          </a:p>
        </p:txBody>
      </p:sp>
      <p:sp>
        <p:nvSpPr>
          <p:cNvPr id="20" name="TextBox 19">
            <a:extLst>
              <a:ext uri="{FF2B5EF4-FFF2-40B4-BE49-F238E27FC236}">
                <a16:creationId xmlns:a16="http://schemas.microsoft.com/office/drawing/2014/main" id="{8A706559-7EC4-1865-522C-B37E07E6C7AB}"/>
              </a:ext>
            </a:extLst>
          </p:cNvPr>
          <p:cNvSpPr txBox="1"/>
          <p:nvPr/>
        </p:nvSpPr>
        <p:spPr>
          <a:xfrm>
            <a:off x="32763845" y="30792465"/>
            <a:ext cx="9834497" cy="4524315"/>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panose="020B0604020202020204" pitchFamily="34" charset="0"/>
              <a:buChar char="•"/>
            </a:pPr>
            <a:r>
              <a:rPr lang="en-US" sz="4800" dirty="0">
                <a:latin typeface="Calibri"/>
              </a:rPr>
              <a:t>Controls the Pitch and Z-Position of the Cylinder</a:t>
            </a:r>
            <a:endParaRPr lang="en-US" dirty="0"/>
          </a:p>
          <a:p>
            <a:pPr marL="685800" indent="-685800">
              <a:buFont typeface="Arial" panose="020B0604020202020204" pitchFamily="34" charset="0"/>
              <a:buChar char="•"/>
            </a:pPr>
            <a:r>
              <a:rPr lang="en-US" sz="4800" dirty="0">
                <a:latin typeface="Calibri"/>
              </a:rPr>
              <a:t>Contains Lead Screw Assemblies that prevent back drive, while supporting the weight of both the Cylinder and other assemblies</a:t>
            </a:r>
          </a:p>
        </p:txBody>
      </p:sp>
      <p:pic>
        <p:nvPicPr>
          <p:cNvPr id="23" name="Picture 22">
            <a:extLst>
              <a:ext uri="{FF2B5EF4-FFF2-40B4-BE49-F238E27FC236}">
                <a16:creationId xmlns:a16="http://schemas.microsoft.com/office/drawing/2014/main" id="{41E7A591-2CA1-1FA2-65CC-CE18EE2BACDA}"/>
              </a:ext>
            </a:extLst>
          </p:cNvPr>
          <p:cNvPicPr>
            <a:picLocks noChangeAspect="1"/>
          </p:cNvPicPr>
          <p:nvPr/>
        </p:nvPicPr>
        <p:blipFill rotWithShape="1">
          <a:blip r:embed="rId6"/>
          <a:srcRect l="6221" r="7069"/>
          <a:stretch/>
        </p:blipFill>
        <p:spPr>
          <a:xfrm>
            <a:off x="12957163" y="8370229"/>
            <a:ext cx="17971827" cy="11357016"/>
          </a:xfrm>
          <a:prstGeom prst="rect">
            <a:avLst/>
          </a:prstGeom>
          <a:ln w="12700">
            <a:noFill/>
          </a:ln>
        </p:spPr>
      </p:pic>
      <p:sp>
        <p:nvSpPr>
          <p:cNvPr id="25" name="TextBox 24">
            <a:extLst>
              <a:ext uri="{FF2B5EF4-FFF2-40B4-BE49-F238E27FC236}">
                <a16:creationId xmlns:a16="http://schemas.microsoft.com/office/drawing/2014/main" id="{F86B6181-26A9-2140-A4F3-8AC33E50C7A6}"/>
              </a:ext>
            </a:extLst>
          </p:cNvPr>
          <p:cNvSpPr txBox="1"/>
          <p:nvPr/>
        </p:nvSpPr>
        <p:spPr>
          <a:xfrm>
            <a:off x="1040354" y="7093657"/>
            <a:ext cx="114300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Problem Statement</a:t>
            </a:r>
          </a:p>
        </p:txBody>
      </p:sp>
      <p:sp>
        <p:nvSpPr>
          <p:cNvPr id="26" name="TextBox 25">
            <a:extLst>
              <a:ext uri="{FF2B5EF4-FFF2-40B4-BE49-F238E27FC236}">
                <a16:creationId xmlns:a16="http://schemas.microsoft.com/office/drawing/2014/main" id="{37897761-3314-BE0A-0E8E-3ABD65807A7B}"/>
              </a:ext>
            </a:extLst>
          </p:cNvPr>
          <p:cNvSpPr txBox="1"/>
          <p:nvPr/>
        </p:nvSpPr>
        <p:spPr>
          <a:xfrm>
            <a:off x="13027676" y="7093657"/>
            <a:ext cx="178308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Loaded CMS CAD Model</a:t>
            </a:r>
          </a:p>
        </p:txBody>
      </p:sp>
      <p:sp>
        <p:nvSpPr>
          <p:cNvPr id="27" name="TextBox 26">
            <a:extLst>
              <a:ext uri="{FF2B5EF4-FFF2-40B4-BE49-F238E27FC236}">
                <a16:creationId xmlns:a16="http://schemas.microsoft.com/office/drawing/2014/main" id="{80A40744-0C31-76F6-297B-BEB28DC43322}"/>
              </a:ext>
            </a:extLst>
          </p:cNvPr>
          <p:cNvSpPr txBox="1"/>
          <p:nvPr/>
        </p:nvSpPr>
        <p:spPr>
          <a:xfrm>
            <a:off x="1040354" y="18364049"/>
            <a:ext cx="114300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Design and Analysis Methods</a:t>
            </a:r>
          </a:p>
        </p:txBody>
      </p:sp>
      <p:sp>
        <p:nvSpPr>
          <p:cNvPr id="28" name="TextBox 27">
            <a:extLst>
              <a:ext uri="{FF2B5EF4-FFF2-40B4-BE49-F238E27FC236}">
                <a16:creationId xmlns:a16="http://schemas.microsoft.com/office/drawing/2014/main" id="{6C7E5210-0045-3402-FC21-F410CC5A52C6}"/>
              </a:ext>
            </a:extLst>
          </p:cNvPr>
          <p:cNvSpPr txBox="1"/>
          <p:nvPr/>
        </p:nvSpPr>
        <p:spPr>
          <a:xfrm>
            <a:off x="31459809" y="7093657"/>
            <a:ext cx="114300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Manufacturing Methods</a:t>
            </a:r>
          </a:p>
        </p:txBody>
      </p:sp>
      <p:sp>
        <p:nvSpPr>
          <p:cNvPr id="29" name="TextBox 28">
            <a:extLst>
              <a:ext uri="{FF2B5EF4-FFF2-40B4-BE49-F238E27FC236}">
                <a16:creationId xmlns:a16="http://schemas.microsoft.com/office/drawing/2014/main" id="{6E94AEC8-CE66-3777-248A-F1FF324BE680}"/>
              </a:ext>
            </a:extLst>
          </p:cNvPr>
          <p:cNvSpPr txBox="1"/>
          <p:nvPr/>
        </p:nvSpPr>
        <p:spPr>
          <a:xfrm>
            <a:off x="13027676" y="20682236"/>
            <a:ext cx="178308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CMS Cradle Assembly</a:t>
            </a:r>
          </a:p>
        </p:txBody>
      </p:sp>
      <p:sp>
        <p:nvSpPr>
          <p:cNvPr id="30" name="TextBox 29">
            <a:extLst>
              <a:ext uri="{FF2B5EF4-FFF2-40B4-BE49-F238E27FC236}">
                <a16:creationId xmlns:a16="http://schemas.microsoft.com/office/drawing/2014/main" id="{C4D9ADB2-D8EE-C191-1FE7-3FA3816EF680}"/>
              </a:ext>
            </a:extLst>
          </p:cNvPr>
          <p:cNvSpPr txBox="1"/>
          <p:nvPr/>
        </p:nvSpPr>
        <p:spPr>
          <a:xfrm>
            <a:off x="22102704" y="29360851"/>
            <a:ext cx="208026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CMS Riser Assembly</a:t>
            </a:r>
          </a:p>
        </p:txBody>
      </p:sp>
      <p:sp>
        <p:nvSpPr>
          <p:cNvPr id="31" name="TextBox 30">
            <a:extLst>
              <a:ext uri="{FF2B5EF4-FFF2-40B4-BE49-F238E27FC236}">
                <a16:creationId xmlns:a16="http://schemas.microsoft.com/office/drawing/2014/main" id="{8CDE33F9-29C1-F545-1FF7-2D582F56115B}"/>
              </a:ext>
            </a:extLst>
          </p:cNvPr>
          <p:cNvSpPr txBox="1"/>
          <p:nvPr/>
        </p:nvSpPr>
        <p:spPr>
          <a:xfrm>
            <a:off x="31459809" y="22701007"/>
            <a:ext cx="114300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Acknowledgements</a:t>
            </a:r>
          </a:p>
        </p:txBody>
      </p:sp>
      <p:sp>
        <p:nvSpPr>
          <p:cNvPr id="32" name="TextBox 31">
            <a:extLst>
              <a:ext uri="{FF2B5EF4-FFF2-40B4-BE49-F238E27FC236}">
                <a16:creationId xmlns:a16="http://schemas.microsoft.com/office/drawing/2014/main" id="{A1965628-D611-4E1F-A94F-311699AD13E5}"/>
              </a:ext>
            </a:extLst>
          </p:cNvPr>
          <p:cNvSpPr txBox="1"/>
          <p:nvPr/>
        </p:nvSpPr>
        <p:spPr>
          <a:xfrm>
            <a:off x="31505529" y="23832749"/>
            <a:ext cx="11338560" cy="5262979"/>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Calibri"/>
              </a:rPr>
              <a:t>We would like to give a huge thank you to both Lockheed Martin and the U.S. Navy for sponsoring this project and to Maria Rush, Jake Miller, Felix Gabriel, Ethan Bair, Dr. Douglas Willard, and Bill Bailey for their continued assistance and support throughout this project.</a:t>
            </a:r>
          </a:p>
        </p:txBody>
      </p:sp>
      <p:sp>
        <p:nvSpPr>
          <p:cNvPr id="33" name="TextBox 32">
            <a:extLst>
              <a:ext uri="{FF2B5EF4-FFF2-40B4-BE49-F238E27FC236}">
                <a16:creationId xmlns:a16="http://schemas.microsoft.com/office/drawing/2014/main" id="{60B2F04A-2AB0-88BC-3648-C193007E3D0F}"/>
              </a:ext>
            </a:extLst>
          </p:cNvPr>
          <p:cNvSpPr txBox="1"/>
          <p:nvPr/>
        </p:nvSpPr>
        <p:spPr>
          <a:xfrm>
            <a:off x="1086074" y="19583551"/>
            <a:ext cx="11338560" cy="9694962"/>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Calibri"/>
              </a:rPr>
              <a:t>The CMS is broken into three sub-assemblies, each addressing two degrees of freedom. Each CMS sub-assembly was carefully designed to function precisely and meet the structural integrity requirements given by the customer. To satisfy the requirements, the CMS designs were modeled and analyzed in Fusion 360 with some additional structural analysis performed in Ansys. The structural integrity requirements state the CMS shall have a minimum yield FOS of 1.5 and an ultimate FOS of 2. </a:t>
            </a:r>
          </a:p>
        </p:txBody>
      </p:sp>
      <p:sp>
        <p:nvSpPr>
          <p:cNvPr id="35" name="TextBox 34">
            <a:extLst>
              <a:ext uri="{FF2B5EF4-FFF2-40B4-BE49-F238E27FC236}">
                <a16:creationId xmlns:a16="http://schemas.microsoft.com/office/drawing/2014/main" id="{2CFAF5E1-4203-4CF4-5532-CDFBDD627F4E}"/>
              </a:ext>
            </a:extLst>
          </p:cNvPr>
          <p:cNvSpPr txBox="1"/>
          <p:nvPr/>
        </p:nvSpPr>
        <p:spPr>
          <a:xfrm>
            <a:off x="31505529" y="8008057"/>
            <a:ext cx="11338560" cy="6740307"/>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Calibri"/>
              </a:rPr>
              <a:t>To manufacture the CMS, multiple machining methods were used. A circular saw, manual mill, and MIG welding were used to machine the External and Center Frame of the Riser Assembly. A CNC mill, water jet, and hydraulic press were used for the Lead Screw assemblies and Slider Carts. A plasma cutter and manual lathe were used for the Cradle Assembly and Support Beam.</a:t>
            </a:r>
          </a:p>
        </p:txBody>
      </p:sp>
      <p:sp>
        <p:nvSpPr>
          <p:cNvPr id="36" name="TextBox 35">
            <a:extLst>
              <a:ext uri="{FF2B5EF4-FFF2-40B4-BE49-F238E27FC236}">
                <a16:creationId xmlns:a16="http://schemas.microsoft.com/office/drawing/2014/main" id="{7CE60239-91C8-8ED3-1181-D4333A45F36D}"/>
              </a:ext>
            </a:extLst>
          </p:cNvPr>
          <p:cNvSpPr txBox="1"/>
          <p:nvPr/>
        </p:nvSpPr>
        <p:spPr>
          <a:xfrm>
            <a:off x="31459809" y="15352440"/>
            <a:ext cx="114300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Future Work</a:t>
            </a:r>
          </a:p>
        </p:txBody>
      </p:sp>
      <p:sp>
        <p:nvSpPr>
          <p:cNvPr id="37" name="TextBox 36">
            <a:extLst>
              <a:ext uri="{FF2B5EF4-FFF2-40B4-BE49-F238E27FC236}">
                <a16:creationId xmlns:a16="http://schemas.microsoft.com/office/drawing/2014/main" id="{D815AD7F-A627-6240-115C-2564362E9188}"/>
              </a:ext>
            </a:extLst>
          </p:cNvPr>
          <p:cNvSpPr txBox="1"/>
          <p:nvPr/>
        </p:nvSpPr>
        <p:spPr>
          <a:xfrm>
            <a:off x="31505529" y="16420705"/>
            <a:ext cx="11338560" cy="6001643"/>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Calibri"/>
              </a:rPr>
              <a:t>Further development of this project would be implementing more traceability and adding hydraulics. Due to the small increments of desired movement for this project, lead screws are used for precise movement; however, for a larger scale project, hydraulics would create a more accurate and consistent system.</a:t>
            </a:r>
          </a:p>
        </p:txBody>
      </p:sp>
      <p:pic>
        <p:nvPicPr>
          <p:cNvPr id="45" name="Picture 44">
            <a:extLst>
              <a:ext uri="{FF2B5EF4-FFF2-40B4-BE49-F238E27FC236}">
                <a16:creationId xmlns:a16="http://schemas.microsoft.com/office/drawing/2014/main" id="{C5A7D45C-210B-D91F-BF75-F48B64164FA6}"/>
              </a:ext>
            </a:extLst>
          </p:cNvPr>
          <p:cNvPicPr>
            <a:picLocks noChangeAspect="1"/>
          </p:cNvPicPr>
          <p:nvPr/>
        </p:nvPicPr>
        <p:blipFill rotWithShape="1">
          <a:blip r:embed="rId7"/>
          <a:srcRect l="6491" t="2103" r="7049" b="6007"/>
          <a:stretch/>
        </p:blipFill>
        <p:spPr>
          <a:xfrm>
            <a:off x="12921597" y="21921437"/>
            <a:ext cx="9923070" cy="6930143"/>
          </a:xfrm>
          <a:prstGeom prst="rect">
            <a:avLst/>
          </a:prstGeom>
        </p:spPr>
      </p:pic>
      <p:sp>
        <p:nvSpPr>
          <p:cNvPr id="46" name="TextBox 45">
            <a:extLst>
              <a:ext uri="{FF2B5EF4-FFF2-40B4-BE49-F238E27FC236}">
                <a16:creationId xmlns:a16="http://schemas.microsoft.com/office/drawing/2014/main" id="{03EF9575-7F22-13FF-F65A-8CBEE73CDC68}"/>
              </a:ext>
            </a:extLst>
          </p:cNvPr>
          <p:cNvSpPr txBox="1"/>
          <p:nvPr/>
        </p:nvSpPr>
        <p:spPr>
          <a:xfrm>
            <a:off x="22633332" y="22090785"/>
            <a:ext cx="8229600" cy="6001643"/>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panose="020B0604020202020204" pitchFamily="34" charset="0"/>
              <a:buChar char="•"/>
            </a:pPr>
            <a:r>
              <a:rPr lang="en-US" sz="4800" dirty="0">
                <a:latin typeface="Calibri"/>
              </a:rPr>
              <a:t>Controls the Roll and X-Position of the Cylinder</a:t>
            </a:r>
            <a:endParaRPr lang="en-US" dirty="0"/>
          </a:p>
          <a:p>
            <a:pPr marL="685800" indent="-685800">
              <a:buFont typeface="Arial" panose="020B0604020202020204" pitchFamily="34" charset="0"/>
              <a:buChar char="•"/>
            </a:pPr>
            <a:r>
              <a:rPr lang="en-US" sz="4800" dirty="0">
                <a:latin typeface="Calibri"/>
              </a:rPr>
              <a:t>Contains U-shaped cradles that contact a small portion of the Cylinder, while providing maximum support</a:t>
            </a:r>
          </a:p>
          <a:p>
            <a:pPr marL="685800" indent="-685800">
              <a:buFont typeface="Arial" panose="020B0604020202020204" pitchFamily="34" charset="0"/>
              <a:buChar char="•"/>
            </a:pPr>
            <a:r>
              <a:rPr lang="en-US" sz="4800" dirty="0">
                <a:latin typeface="Calibri"/>
              </a:rPr>
              <a:t>Utilizes scissor jacks for precise movement </a:t>
            </a:r>
          </a:p>
        </p:txBody>
      </p:sp>
      <p:sp>
        <p:nvSpPr>
          <p:cNvPr id="47" name="TextBox 46">
            <a:extLst>
              <a:ext uri="{FF2B5EF4-FFF2-40B4-BE49-F238E27FC236}">
                <a16:creationId xmlns:a16="http://schemas.microsoft.com/office/drawing/2014/main" id="{285514C3-42EB-5C8C-7B44-459F91576A4E}"/>
              </a:ext>
            </a:extLst>
          </p:cNvPr>
          <p:cNvSpPr txBox="1"/>
          <p:nvPr/>
        </p:nvSpPr>
        <p:spPr>
          <a:xfrm>
            <a:off x="957652" y="29360851"/>
            <a:ext cx="20802600" cy="914400"/>
          </a:xfrm>
          <a:prstGeom prst="roundRect">
            <a:avLst/>
          </a:prstGeom>
          <a:solidFill>
            <a:srgbClr val="002060"/>
          </a:solidFill>
        </p:spPr>
        <p:txBody>
          <a:bodyPr wrap="square" rtlCol="0">
            <a:spAutoFit/>
          </a:bodyPr>
          <a:lstStyle/>
          <a:p>
            <a:pPr algn="ctr"/>
            <a:r>
              <a:rPr lang="en-US" sz="4800" b="1" dirty="0">
                <a:solidFill>
                  <a:srgbClr val="F8F8F8"/>
                </a:solidFill>
                <a:latin typeface="Calibri"/>
              </a:rPr>
              <a:t>CMS Slider Assembly</a:t>
            </a:r>
          </a:p>
        </p:txBody>
      </p:sp>
      <p:pic>
        <p:nvPicPr>
          <p:cNvPr id="1026" name="Picture 2">
            <a:extLst>
              <a:ext uri="{FF2B5EF4-FFF2-40B4-BE49-F238E27FC236}">
                <a16:creationId xmlns:a16="http://schemas.microsoft.com/office/drawing/2014/main" id="{8A68CCA1-2132-D0BA-29EC-06AA08A551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807" b="30139"/>
          <a:stretch/>
        </p:blipFill>
        <p:spPr bwMode="auto">
          <a:xfrm>
            <a:off x="33067646" y="35796971"/>
            <a:ext cx="7162011" cy="1925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2E5E909-0112-3474-62EA-E21A1936E3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3679" y="35616485"/>
            <a:ext cx="2270410" cy="228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1101bf-9582-45f7-9f24-7fcd2e2d68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2A97ADF5C6CE45B6F5C1000C940D7C" ma:contentTypeVersion="12" ma:contentTypeDescription="Create a new document." ma:contentTypeScope="" ma:versionID="f2752c76c3dacecc8d97f2ee62723013">
  <xsd:schema xmlns:xsd="http://www.w3.org/2001/XMLSchema" xmlns:xs="http://www.w3.org/2001/XMLSchema" xmlns:p="http://schemas.microsoft.com/office/2006/metadata/properties" xmlns:ns2="701101bf-9582-45f7-9f24-7fcd2e2d68fc" xmlns:ns3="5f045c61-e133-400a-b3b4-89a136cc35c2" targetNamespace="http://schemas.microsoft.com/office/2006/metadata/properties" ma:root="true" ma:fieldsID="d4f110f4cc3d9d80bc36249515697c7c" ns2:_="" ns3:_="">
    <xsd:import namespace="701101bf-9582-45f7-9f24-7fcd2e2d68fc"/>
    <xsd:import namespace="5f045c61-e133-400a-b3b4-89a136cc35c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101bf-9582-45f7-9f24-7fcd2e2d6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045c61-e133-400a-b3b4-89a136cc35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FA227B-C15B-4EA2-9484-97356A533578}">
  <ds:schemaRefs>
    <ds:schemaRef ds:uri="http://schemas.microsoft.com/sharepoint/v3/contenttype/forms"/>
  </ds:schemaRefs>
</ds:datastoreItem>
</file>

<file path=customXml/itemProps2.xml><?xml version="1.0" encoding="utf-8"?>
<ds:datastoreItem xmlns:ds="http://schemas.openxmlformats.org/officeDocument/2006/customXml" ds:itemID="{075A6EBE-7737-4109-BB06-1D0052B4E2EC}">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701101bf-9582-45f7-9f24-7fcd2e2d68fc"/>
    <ds:schemaRef ds:uri="http://schemas.openxmlformats.org/package/2006/metadata/core-properties"/>
    <ds:schemaRef ds:uri="5f045c61-e133-400a-b3b4-89a136cc35c2"/>
    <ds:schemaRef ds:uri="http://www.w3.org/XML/1998/namespace"/>
  </ds:schemaRefs>
</ds:datastoreItem>
</file>

<file path=customXml/itemProps3.xml><?xml version="1.0" encoding="utf-8"?>
<ds:datastoreItem xmlns:ds="http://schemas.openxmlformats.org/officeDocument/2006/customXml" ds:itemID="{1B77037F-A1B3-4C55-9F3C-20474CD1E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101bf-9582-45f7-9f24-7fcd2e2d68fc"/>
    <ds:schemaRef ds:uri="5f045c61-e133-400a-b3b4-89a136cc3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511</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Maria Roelant</cp:lastModifiedBy>
  <cp:revision>2</cp:revision>
  <dcterms:created xsi:type="dcterms:W3CDTF">2007-04-04T14:17:42Z</dcterms:created>
  <dcterms:modified xsi:type="dcterms:W3CDTF">2023-04-06T00:14:18Z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0x010100282A97ADF5C6CE45B6F5C1000C940D7C</vt:lpwstr>
  </property>
  <property fmtid="{D5CDD505-2E9C-101B-9397-08002B2CF9AE}" pid="3" name="MediaServiceImageTags">
    <vt:lpwstr/>
  </property>
</Properties>
</file>