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
  </p:notesMasterIdLst>
  <p:sldIdLst>
    <p:sldId id="258" r:id="rId2"/>
  </p:sldIdLst>
  <p:sldSz cx="43891200" cy="38404800"/>
  <p:notesSz cx="68580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96">
          <p15:clr>
            <a:srgbClr val="A4A3A4"/>
          </p15:clr>
        </p15:guide>
        <p15:guide id="2" pos="13824">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 roundtripDataSignature="AMtx7mjCJEoeVLJPb7mFCyTn54l5Z/At7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19" autoAdjust="0"/>
    <p:restoredTop sz="94648"/>
  </p:normalViewPr>
  <p:slideViewPr>
    <p:cSldViewPr snapToGrid="0">
      <p:cViewPr varScale="1">
        <p:scale>
          <a:sx n="20" d="100"/>
          <a:sy n="20" d="100"/>
        </p:scale>
        <p:origin x="1696" y="336"/>
      </p:cViewPr>
      <p:guideLst>
        <p:guide orient="horz" pos="12096"/>
        <p:guide pos="13824"/>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customschemas.google.com/relationships/presentationmetadata" Target="metadata"/><Relationship Id="rId3"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heme" Target="theme/theme1.xml"/><Relationship Id="rId10" Type="http://schemas.openxmlformats.org/officeDocument/2006/relationships/viewProps" Target="viewProps.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51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4" y="0"/>
            <a:ext cx="2971800" cy="4651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1pPr>
            <a:lvl2pPr marL="914400" marR="0" lvl="1"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2pPr>
            <a:lvl3pPr marL="1371600" marR="0" lvl="2"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3pPr>
            <a:lvl4pPr marL="1828800" marR="0" lvl="3"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4pPr>
            <a:lvl5pPr marL="2286000" marR="0" lvl="4" indent="-228600" algn="l" rtl="0">
              <a:spcBef>
                <a:spcPts val="728"/>
              </a:spcBef>
              <a:spcAft>
                <a:spcPts val="0"/>
              </a:spcAft>
              <a:buSzPts val="1400"/>
              <a:buNone/>
              <a:defRPr sz="2427"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242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2971800" cy="4651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0516" b="1"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0516" b="1"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0516" b="1"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0516" b="1"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0516" b="1"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0516" b="1"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0516" b="1"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0516" b="1"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sldNum" idx="12"/>
          </p:nvPr>
        </p:nvSpPr>
        <p:spPr>
          <a:xfrm>
            <a:off x="3884614" y="8829675"/>
            <a:ext cx="2971800" cy="46513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a:t>
            </a:fld>
            <a:endParaRPr sz="1200" b="0" i="0" u="none" strike="noStrike" cap="none">
              <a:solidFill>
                <a:schemeClr val="dk1"/>
              </a:solidFill>
              <a:latin typeface="Arial"/>
              <a:ea typeface="Arial"/>
              <a:cs typeface="Arial"/>
              <a:sym typeface="Arial"/>
            </a:endParaRPr>
          </a:p>
        </p:txBody>
      </p:sp>
      <p:sp>
        <p:nvSpPr>
          <p:cNvPr id="47" name="Google Shape;47;p1:notes"/>
          <p:cNvSpPr>
            <a:spLocks noGrp="1" noRot="1" noChangeAspect="1"/>
          </p:cNvSpPr>
          <p:nvPr>
            <p:ph type="sldImg" idx="2"/>
          </p:nvPr>
        </p:nvSpPr>
        <p:spPr>
          <a:xfrm>
            <a:off x="1438275" y="696913"/>
            <a:ext cx="398145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8" name="Google Shape;48;p1:notes"/>
          <p:cNvSpPr txBox="1">
            <a:spLocks noGrp="1"/>
          </p:cNvSpPr>
          <p:nvPr>
            <p:ph type="body" idx="1"/>
          </p:nvPr>
        </p:nvSpPr>
        <p:spPr>
          <a:xfrm>
            <a:off x="685800" y="4414838"/>
            <a:ext cx="5486400" cy="41846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Arial"/>
              <a:ea typeface="Arial"/>
              <a:cs typeface="Arial"/>
              <a:sym typeface="Arial"/>
            </a:endParaRPr>
          </a:p>
        </p:txBody>
      </p:sp>
    </p:spTree>
    <p:extLst>
      <p:ext uri="{BB962C8B-B14F-4D97-AF65-F5344CB8AC3E}">
        <p14:creationId xmlns:p14="http://schemas.microsoft.com/office/powerpoint/2010/main" val="4219867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43" name="Google Shape;43;p13"/>
          <p:cNvSpPr txBox="1">
            <a:spLocks noGrp="1"/>
          </p:cNvSpPr>
          <p:nvPr>
            <p:ph type="body" idx="1"/>
          </p:nvPr>
        </p:nvSpPr>
        <p:spPr>
          <a:xfrm rot="5400000">
            <a:off x="9272474" y="1881925"/>
            <a:ext cx="25346257" cy="39503351"/>
          </a:xfrm>
          <a:prstGeom prst="rect">
            <a:avLst/>
          </a:prstGeom>
          <a:noFill/>
          <a:ln>
            <a:noFill/>
          </a:ln>
        </p:spPr>
        <p:txBody>
          <a:bodyPr spcFirstLastPara="1" wrap="square" lIns="91425" tIns="45700" rIns="91425" bIns="45700" anchor="t" anchorCtr="0">
            <a:noAutofit/>
          </a:bodyPr>
          <a:lstStyle>
            <a:lvl1pPr marL="457200" marR="0" lvl="0"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4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6"/>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19" name="Google Shape;19;p6"/>
          <p:cNvSpPr txBox="1">
            <a:spLocks noGrp="1"/>
          </p:cNvSpPr>
          <p:nvPr>
            <p:ph type="body" idx="1"/>
          </p:nvPr>
        </p:nvSpPr>
        <p:spPr>
          <a:xfrm>
            <a:off x="2193927" y="8960472"/>
            <a:ext cx="39503351" cy="25346257"/>
          </a:xfrm>
          <a:prstGeom prst="rect">
            <a:avLst/>
          </a:prstGeom>
          <a:noFill/>
          <a:ln>
            <a:noFill/>
          </a:ln>
        </p:spPr>
        <p:txBody>
          <a:bodyPr spcFirstLastPara="1" wrap="square" lIns="91425" tIns="45700" rIns="91425" bIns="45700" anchor="t" anchorCtr="0">
            <a:noAutofit/>
          </a:bodyPr>
          <a:lstStyle>
            <a:lvl1pPr marL="457200" marR="0" lvl="0"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1pPr>
            <a:lvl2pPr marL="914400" marR="0" lvl="1"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2pPr>
            <a:lvl3pPr marL="1371600" marR="0" lvl="2" indent="-558800" algn="l" rtl="0">
              <a:spcBef>
                <a:spcPts val="1040"/>
              </a:spcBef>
              <a:spcAft>
                <a:spcPts val="0"/>
              </a:spcAft>
              <a:buClr>
                <a:schemeClr val="dk1"/>
              </a:buClr>
              <a:buSzPts val="5200"/>
              <a:buFont typeface="Arial"/>
              <a:buChar char="•"/>
              <a:defRPr sz="5200" b="0" i="0" u="none" strike="noStrike" cap="none">
                <a:solidFill>
                  <a:schemeClr val="dk1"/>
                </a:solidFill>
                <a:latin typeface="Arial"/>
                <a:ea typeface="Arial"/>
                <a:cs typeface="Arial"/>
                <a:sym typeface="Arial"/>
              </a:defRPr>
            </a:lvl3pPr>
            <a:lvl4pPr marL="1828800" marR="0" lvl="3"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4pPr>
            <a:lvl5pPr marL="2286000" marR="0" lvl="4"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5pPr>
            <a:lvl6pPr marL="2743200" marR="0" lvl="5"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6pPr>
            <a:lvl7pPr marL="3200400" marR="0" lvl="6"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7pPr>
            <a:lvl8pPr marL="3657600" marR="0" lvl="7"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8pPr>
            <a:lvl9pPr marL="4114800" marR="0" lvl="8" indent="-520700" algn="l" rtl="0">
              <a:spcBef>
                <a:spcPts val="920"/>
              </a:spcBef>
              <a:spcAft>
                <a:spcPts val="0"/>
              </a:spcAft>
              <a:buClr>
                <a:schemeClr val="dk1"/>
              </a:buClr>
              <a:buSzPts val="4600"/>
              <a:buFont typeface="Arial"/>
              <a:buChar char="»"/>
              <a:defRPr sz="4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8"/>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23" name="Google Shape;23;p8"/>
          <p:cNvSpPr txBox="1">
            <a:spLocks noGrp="1"/>
          </p:cNvSpPr>
          <p:nvPr>
            <p:ph type="body" idx="1"/>
          </p:nvPr>
        </p:nvSpPr>
        <p:spPr>
          <a:xfrm>
            <a:off x="2193927" y="8960472"/>
            <a:ext cx="19599275" cy="25346257"/>
          </a:xfrm>
          <a:prstGeom prst="rect">
            <a:avLst/>
          </a:prstGeom>
          <a:noFill/>
          <a:ln>
            <a:noFill/>
          </a:ln>
        </p:spPr>
        <p:txBody>
          <a:bodyPr spcFirstLastPara="1" wrap="square" lIns="91425" tIns="45700" rIns="91425" bIns="45700" anchor="t" anchorCtr="0">
            <a:noAutofit/>
          </a:bodyPr>
          <a:lstStyle>
            <a:lvl1pPr marL="457200" marR="0" lvl="0"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
        <p:nvSpPr>
          <p:cNvPr id="24" name="Google Shape;24;p8"/>
          <p:cNvSpPr txBox="1">
            <a:spLocks noGrp="1"/>
          </p:cNvSpPr>
          <p:nvPr>
            <p:ph type="body" idx="2"/>
          </p:nvPr>
        </p:nvSpPr>
        <p:spPr>
          <a:xfrm>
            <a:off x="22098000" y="8960472"/>
            <a:ext cx="19599276" cy="25346257"/>
          </a:xfrm>
          <a:prstGeom prst="rect">
            <a:avLst/>
          </a:prstGeom>
          <a:noFill/>
          <a:ln>
            <a:noFill/>
          </a:ln>
        </p:spPr>
        <p:txBody>
          <a:bodyPr spcFirstLastPara="1" wrap="square" lIns="91425" tIns="45700" rIns="91425" bIns="45700" anchor="t" anchorCtr="0">
            <a:noAutofit/>
          </a:bodyPr>
          <a:lstStyle>
            <a:lvl1pPr marL="457200" marR="0" lvl="0"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1pPr>
            <a:lvl2pPr marL="914400" marR="0" lvl="1"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2pPr>
            <a:lvl3pPr marL="1371600" marR="0" lvl="2"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3pPr>
            <a:lvl4pPr marL="1828800" marR="0" lvl="3"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4pPr>
            <a:lvl5pPr marL="2286000" marR="0" lvl="4"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5pPr>
            <a:lvl6pPr marL="2743200" marR="0" lvl="5"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6pPr>
            <a:lvl7pPr marL="3200400" marR="0" lvl="6"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7pPr>
            <a:lvl8pPr marL="3657600" marR="0" lvl="7"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8pPr>
            <a:lvl9pPr marL="4114800" marR="0" lvl="8"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9"/>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27" name="Google Shape;27;p9"/>
          <p:cNvSpPr txBox="1">
            <a:spLocks noGrp="1"/>
          </p:cNvSpPr>
          <p:nvPr>
            <p:ph type="body" idx="1"/>
          </p:nvPr>
        </p:nvSpPr>
        <p:spPr>
          <a:xfrm>
            <a:off x="2193926" y="8596198"/>
            <a:ext cx="19392900" cy="3584188"/>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28" name="Google Shape;28;p9"/>
          <p:cNvSpPr txBox="1">
            <a:spLocks noGrp="1"/>
          </p:cNvSpPr>
          <p:nvPr>
            <p:ph type="body" idx="2"/>
          </p:nvPr>
        </p:nvSpPr>
        <p:spPr>
          <a:xfrm>
            <a:off x="2193926" y="12180385"/>
            <a:ext cx="19392900" cy="22126342"/>
          </a:xfrm>
          <a:prstGeom prst="rect">
            <a:avLst/>
          </a:prstGeom>
          <a:noFill/>
          <a:ln>
            <a:noFill/>
          </a:ln>
        </p:spPr>
        <p:txBody>
          <a:bodyPr spcFirstLastPara="1" wrap="square" lIns="91425" tIns="45700" rIns="91425" bIns="45700" anchor="t" anchorCtr="0">
            <a:noAutofit/>
          </a:bodyPr>
          <a:lstStyle>
            <a:lvl1pPr marL="457200" marR="0" lvl="0"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
        <p:nvSpPr>
          <p:cNvPr id="29" name="Google Shape;29;p9"/>
          <p:cNvSpPr txBox="1">
            <a:spLocks noGrp="1"/>
          </p:cNvSpPr>
          <p:nvPr>
            <p:ph type="body" idx="3"/>
          </p:nvPr>
        </p:nvSpPr>
        <p:spPr>
          <a:xfrm>
            <a:off x="22294852" y="8596198"/>
            <a:ext cx="19402426" cy="3584188"/>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96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marL="914400" marR="0" lvl="1" indent="-228600" algn="l" rtl="0">
              <a:spcBef>
                <a:spcPts val="80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2pPr>
            <a:lvl3pPr marL="1371600" marR="0" lvl="2" indent="-228600" algn="l" rtl="0">
              <a:spcBef>
                <a:spcPts val="72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marL="1828800" marR="0" lvl="3"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4pPr>
            <a:lvl5pPr marL="2286000" marR="0" lvl="4"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5pPr>
            <a:lvl6pPr marL="2743200" marR="0" lvl="5"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6pPr>
            <a:lvl7pPr marL="3200400" marR="0" lvl="6"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7pPr>
            <a:lvl8pPr marL="3657600" marR="0" lvl="7"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8pPr>
            <a:lvl9pPr marL="4114800" marR="0" lvl="8" indent="-228600" algn="l" rtl="0">
              <a:spcBef>
                <a:spcPts val="64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9pPr>
          </a:lstStyle>
          <a:p>
            <a:endParaRPr/>
          </a:p>
        </p:txBody>
      </p:sp>
      <p:sp>
        <p:nvSpPr>
          <p:cNvPr id="30" name="Google Shape;30;p9"/>
          <p:cNvSpPr txBox="1">
            <a:spLocks noGrp="1"/>
          </p:cNvSpPr>
          <p:nvPr>
            <p:ph type="body" idx="4"/>
          </p:nvPr>
        </p:nvSpPr>
        <p:spPr>
          <a:xfrm>
            <a:off x="22294852" y="12180385"/>
            <a:ext cx="19402426" cy="22126342"/>
          </a:xfrm>
          <a:prstGeom prst="rect">
            <a:avLst/>
          </a:prstGeom>
          <a:noFill/>
          <a:ln>
            <a:noFill/>
          </a:ln>
        </p:spPr>
        <p:txBody>
          <a:bodyPr spcFirstLastPara="1" wrap="square" lIns="91425" tIns="45700" rIns="91425" bIns="45700" anchor="t" anchorCtr="0">
            <a:noAutofit/>
          </a:bodyPr>
          <a:lstStyle>
            <a:lvl1pPr marL="457200" marR="0" lvl="0"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1pPr>
            <a:lvl2pPr marL="914400" marR="0" lvl="1"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2pPr>
            <a:lvl3pPr marL="1371600" marR="0" lvl="2" indent="-457200" algn="l" rtl="0">
              <a:spcBef>
                <a:spcPts val="720"/>
              </a:spcBef>
              <a:spcAft>
                <a:spcPts val="0"/>
              </a:spcAft>
              <a:buClr>
                <a:schemeClr val="dk1"/>
              </a:buClr>
              <a:buSzPts val="3600"/>
              <a:buFont typeface="Arial"/>
              <a:buChar char="•"/>
              <a:defRPr sz="3600" b="0" i="0" u="none" strike="noStrike" cap="none">
                <a:solidFill>
                  <a:schemeClr val="dk1"/>
                </a:solidFill>
                <a:latin typeface="Arial"/>
                <a:ea typeface="Arial"/>
                <a:cs typeface="Arial"/>
                <a:sym typeface="Arial"/>
              </a:defRPr>
            </a:lvl3pPr>
            <a:lvl4pPr marL="1828800" marR="0" lvl="3"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4pPr>
            <a:lvl5pPr marL="2286000" marR="0" lvl="4"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5pPr>
            <a:lvl6pPr marL="2743200" marR="0" lvl="5"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6pPr>
            <a:lvl7pPr marL="3200400" marR="0" lvl="6"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7pPr>
            <a:lvl8pPr marL="3657600" marR="0" lvl="7"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8pPr>
            <a:lvl9pPr marL="4114800" marR="0" lvl="8"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10"/>
          <p:cNvSpPr txBox="1">
            <a:spLocks noGrp="1"/>
          </p:cNvSpPr>
          <p:nvPr>
            <p:ph type="title"/>
          </p:nvPr>
        </p:nvSpPr>
        <p:spPr>
          <a:xfrm>
            <a:off x="2193927" y="1538405"/>
            <a:ext cx="39503351" cy="6400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8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2193926" y="1528646"/>
            <a:ext cx="14439900" cy="650813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35" name="Google Shape;35;p11"/>
          <p:cNvSpPr txBox="1">
            <a:spLocks noGrp="1"/>
          </p:cNvSpPr>
          <p:nvPr>
            <p:ph type="body" idx="1"/>
          </p:nvPr>
        </p:nvSpPr>
        <p:spPr>
          <a:xfrm>
            <a:off x="17160877" y="1528648"/>
            <a:ext cx="24536399" cy="32778079"/>
          </a:xfrm>
          <a:prstGeom prst="rect">
            <a:avLst/>
          </a:prstGeom>
          <a:noFill/>
          <a:ln>
            <a:noFill/>
          </a:ln>
        </p:spPr>
        <p:txBody>
          <a:bodyPr spcFirstLastPara="1" wrap="square" lIns="91425" tIns="45700" rIns="91425" bIns="45700" anchor="t" anchorCtr="0">
            <a:noAutofit/>
          </a:bodyPr>
          <a:lstStyle>
            <a:lvl1pPr marL="457200" marR="0" lvl="0" indent="-635000" algn="l" rtl="0">
              <a:spcBef>
                <a:spcPts val="1280"/>
              </a:spcBef>
              <a:spcAft>
                <a:spcPts val="0"/>
              </a:spcAft>
              <a:buClr>
                <a:schemeClr val="dk1"/>
              </a:buClr>
              <a:buSzPts val="6400"/>
              <a:buFont typeface="Arial"/>
              <a:buChar char="•"/>
              <a:defRPr sz="6400" b="0" i="0" u="none" strike="noStrike" cap="none">
                <a:solidFill>
                  <a:schemeClr val="dk1"/>
                </a:solidFill>
                <a:latin typeface="Arial"/>
                <a:ea typeface="Arial"/>
                <a:cs typeface="Arial"/>
                <a:sym typeface="Arial"/>
              </a:defRPr>
            </a:lvl1pPr>
            <a:lvl2pPr marL="914400" marR="0" lvl="1" indent="-584200" algn="l" rtl="0">
              <a:spcBef>
                <a:spcPts val="1120"/>
              </a:spcBef>
              <a:spcAft>
                <a:spcPts val="0"/>
              </a:spcAft>
              <a:buClr>
                <a:schemeClr val="dk1"/>
              </a:buClr>
              <a:buSzPts val="5600"/>
              <a:buFont typeface="Arial"/>
              <a:buChar char="–"/>
              <a:defRPr sz="5600" b="0" i="0" u="none" strike="noStrike" cap="none">
                <a:solidFill>
                  <a:schemeClr val="dk1"/>
                </a:solidFill>
                <a:latin typeface="Arial"/>
                <a:ea typeface="Arial"/>
                <a:cs typeface="Arial"/>
                <a:sym typeface="Arial"/>
              </a:defRPr>
            </a:lvl2pPr>
            <a:lvl3pPr marL="1371600" marR="0" lvl="2" indent="-533400" algn="l" rtl="0">
              <a:spcBef>
                <a:spcPts val="960"/>
              </a:spcBef>
              <a:spcAft>
                <a:spcPts val="0"/>
              </a:spcAft>
              <a:buClr>
                <a:schemeClr val="dk1"/>
              </a:buClr>
              <a:buSzPts val="4800"/>
              <a:buFont typeface="Arial"/>
              <a:buChar char="•"/>
              <a:defRPr sz="4800" b="0" i="0" u="none" strike="noStrike" cap="none">
                <a:solidFill>
                  <a:schemeClr val="dk1"/>
                </a:solidFill>
                <a:latin typeface="Arial"/>
                <a:ea typeface="Arial"/>
                <a:cs typeface="Arial"/>
                <a:sym typeface="Arial"/>
              </a:defRPr>
            </a:lvl3pPr>
            <a:lvl4pPr marL="1828800" marR="0" lvl="3"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4pPr>
            <a:lvl5pPr marL="2286000" marR="0" lvl="4"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5pPr>
            <a:lvl6pPr marL="2743200" marR="0" lvl="5"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6pPr>
            <a:lvl7pPr marL="3200400" marR="0" lvl="6"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7pPr>
            <a:lvl8pPr marL="3657600" marR="0" lvl="7"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8pPr>
            <a:lvl9pPr marL="4114800" marR="0" lvl="8" indent="-482600" algn="l" rtl="0">
              <a:spcBef>
                <a:spcPts val="800"/>
              </a:spcBef>
              <a:spcAft>
                <a:spcPts val="0"/>
              </a:spcAft>
              <a:buClr>
                <a:schemeClr val="dk1"/>
              </a:buClr>
              <a:buSzPts val="4000"/>
              <a:buFont typeface="Arial"/>
              <a:buChar char="»"/>
              <a:defRPr sz="4000" b="0" i="0" u="none" strike="noStrike" cap="none">
                <a:solidFill>
                  <a:schemeClr val="dk1"/>
                </a:solidFill>
                <a:latin typeface="Arial"/>
                <a:ea typeface="Arial"/>
                <a:cs typeface="Arial"/>
                <a:sym typeface="Arial"/>
              </a:defRPr>
            </a:lvl9pPr>
          </a:lstStyle>
          <a:p>
            <a:endParaRPr/>
          </a:p>
        </p:txBody>
      </p:sp>
      <p:sp>
        <p:nvSpPr>
          <p:cNvPr id="36" name="Google Shape;36;p11"/>
          <p:cNvSpPr txBox="1">
            <a:spLocks noGrp="1"/>
          </p:cNvSpPr>
          <p:nvPr>
            <p:ph type="body" idx="2"/>
          </p:nvPr>
        </p:nvSpPr>
        <p:spPr>
          <a:xfrm>
            <a:off x="2193926" y="8036779"/>
            <a:ext cx="14439900" cy="262699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7"/>
        <p:cNvGrpSpPr/>
        <p:nvPr/>
      </p:nvGrpSpPr>
      <p:grpSpPr>
        <a:xfrm>
          <a:off x="0" y="0"/>
          <a:ext cx="0" cy="0"/>
          <a:chOff x="0" y="0"/>
          <a:chExt cx="0" cy="0"/>
        </a:xfrm>
      </p:grpSpPr>
      <p:sp>
        <p:nvSpPr>
          <p:cNvPr id="38" name="Google Shape;38;p12"/>
          <p:cNvSpPr txBox="1">
            <a:spLocks noGrp="1"/>
          </p:cNvSpPr>
          <p:nvPr>
            <p:ph type="title"/>
          </p:nvPr>
        </p:nvSpPr>
        <p:spPr>
          <a:xfrm>
            <a:off x="8604251" y="26884663"/>
            <a:ext cx="26333450" cy="3171129"/>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000" b="1" i="1" u="none" strike="noStrike" cap="none">
                <a:solidFill>
                  <a:srgbClr val="760000"/>
                </a:solidFill>
                <a:latin typeface="Arial"/>
                <a:ea typeface="Arial"/>
                <a:cs typeface="Arial"/>
                <a:sym typeface="Arial"/>
              </a:defRPr>
            </a:lvl1pPr>
            <a:lvl2pPr marR="0" lvl="1" algn="ctr" rtl="0">
              <a:spcBef>
                <a:spcPts val="0"/>
              </a:spcBef>
              <a:spcAft>
                <a:spcPts val="0"/>
              </a:spcAft>
              <a:buSzPts val="1400"/>
              <a:buNone/>
              <a:defRPr sz="8000" b="1" i="1" u="none" strike="noStrike" cap="none">
                <a:solidFill>
                  <a:srgbClr val="760000"/>
                </a:solidFill>
                <a:latin typeface="Arial"/>
                <a:ea typeface="Arial"/>
                <a:cs typeface="Arial"/>
                <a:sym typeface="Arial"/>
              </a:defRPr>
            </a:lvl2pPr>
            <a:lvl3pPr marR="0" lvl="2" algn="ctr" rtl="0">
              <a:spcBef>
                <a:spcPts val="0"/>
              </a:spcBef>
              <a:spcAft>
                <a:spcPts val="0"/>
              </a:spcAft>
              <a:buSzPts val="1400"/>
              <a:buNone/>
              <a:defRPr sz="8000" b="1" i="1" u="none" strike="noStrike" cap="none">
                <a:solidFill>
                  <a:srgbClr val="760000"/>
                </a:solidFill>
                <a:latin typeface="Arial"/>
                <a:ea typeface="Arial"/>
                <a:cs typeface="Arial"/>
                <a:sym typeface="Arial"/>
              </a:defRPr>
            </a:lvl3pPr>
            <a:lvl4pPr marR="0" lvl="3" algn="ctr" rtl="0">
              <a:spcBef>
                <a:spcPts val="0"/>
              </a:spcBef>
              <a:spcAft>
                <a:spcPts val="0"/>
              </a:spcAft>
              <a:buSzPts val="1400"/>
              <a:buNone/>
              <a:defRPr sz="8000" b="1" i="1" u="none" strike="noStrike" cap="none">
                <a:solidFill>
                  <a:srgbClr val="760000"/>
                </a:solidFill>
                <a:latin typeface="Arial"/>
                <a:ea typeface="Arial"/>
                <a:cs typeface="Arial"/>
                <a:sym typeface="Arial"/>
              </a:defRPr>
            </a:lvl4pPr>
            <a:lvl5pPr marR="0" lvl="4" algn="ctr" rtl="0">
              <a:spcBef>
                <a:spcPts val="0"/>
              </a:spcBef>
              <a:spcAft>
                <a:spcPts val="0"/>
              </a:spcAft>
              <a:buSzPts val="1400"/>
              <a:buNone/>
              <a:defRPr sz="8000" b="1" i="1" u="none" strike="noStrike" cap="none">
                <a:solidFill>
                  <a:srgbClr val="760000"/>
                </a:solidFill>
                <a:latin typeface="Arial"/>
                <a:ea typeface="Arial"/>
                <a:cs typeface="Arial"/>
                <a:sym typeface="Arial"/>
              </a:defRPr>
            </a:lvl5pPr>
            <a:lvl6pPr marR="0" lvl="5" algn="ctr" rtl="0">
              <a:spcBef>
                <a:spcPts val="0"/>
              </a:spcBef>
              <a:spcAft>
                <a:spcPts val="0"/>
              </a:spcAft>
              <a:buSzPts val="1400"/>
              <a:buNone/>
              <a:defRPr sz="8000" b="1" i="1" u="none" strike="noStrike" cap="none">
                <a:solidFill>
                  <a:srgbClr val="760000"/>
                </a:solidFill>
                <a:latin typeface="Arial"/>
                <a:ea typeface="Arial"/>
                <a:cs typeface="Arial"/>
                <a:sym typeface="Arial"/>
              </a:defRPr>
            </a:lvl6pPr>
            <a:lvl7pPr marR="0" lvl="6" algn="ctr" rtl="0">
              <a:spcBef>
                <a:spcPts val="0"/>
              </a:spcBef>
              <a:spcAft>
                <a:spcPts val="0"/>
              </a:spcAft>
              <a:buSzPts val="1400"/>
              <a:buNone/>
              <a:defRPr sz="8000" b="1" i="1" u="none" strike="noStrike" cap="none">
                <a:solidFill>
                  <a:srgbClr val="760000"/>
                </a:solidFill>
                <a:latin typeface="Arial"/>
                <a:ea typeface="Arial"/>
                <a:cs typeface="Arial"/>
                <a:sym typeface="Arial"/>
              </a:defRPr>
            </a:lvl7pPr>
            <a:lvl8pPr marR="0" lvl="7" algn="ctr" rtl="0">
              <a:spcBef>
                <a:spcPts val="0"/>
              </a:spcBef>
              <a:spcAft>
                <a:spcPts val="0"/>
              </a:spcAft>
              <a:buSzPts val="1400"/>
              <a:buNone/>
              <a:defRPr sz="8000" b="1" i="1" u="none" strike="noStrike" cap="none">
                <a:solidFill>
                  <a:srgbClr val="760000"/>
                </a:solidFill>
                <a:latin typeface="Arial"/>
                <a:ea typeface="Arial"/>
                <a:cs typeface="Arial"/>
                <a:sym typeface="Arial"/>
              </a:defRPr>
            </a:lvl8pPr>
            <a:lvl9pPr marR="0" lvl="8" algn="ctr" rtl="0">
              <a:spcBef>
                <a:spcPts val="0"/>
              </a:spcBef>
              <a:spcAft>
                <a:spcPts val="0"/>
              </a:spcAft>
              <a:buSzPts val="1400"/>
              <a:buNone/>
              <a:defRPr sz="8000" b="1" i="1" u="none" strike="noStrike" cap="none">
                <a:solidFill>
                  <a:srgbClr val="760000"/>
                </a:solidFill>
                <a:latin typeface="Arial"/>
                <a:ea typeface="Arial"/>
                <a:cs typeface="Arial"/>
                <a:sym typeface="Arial"/>
              </a:defRPr>
            </a:lvl9pPr>
          </a:lstStyle>
          <a:p>
            <a:endParaRPr/>
          </a:p>
        </p:txBody>
      </p:sp>
      <p:sp>
        <p:nvSpPr>
          <p:cNvPr id="39" name="Google Shape;39;p12"/>
          <p:cNvSpPr>
            <a:spLocks noGrp="1"/>
          </p:cNvSpPr>
          <p:nvPr>
            <p:ph type="pic" idx="2"/>
          </p:nvPr>
        </p:nvSpPr>
        <p:spPr>
          <a:xfrm>
            <a:off x="8604251" y="3431325"/>
            <a:ext cx="26333450" cy="23043529"/>
          </a:xfrm>
          <a:prstGeom prst="rect">
            <a:avLst/>
          </a:prstGeom>
          <a:noFill/>
          <a:ln>
            <a:noFill/>
          </a:ln>
        </p:spPr>
        <p:txBody>
          <a:bodyPr spcFirstLastPara="1" wrap="square" lIns="91425" tIns="45700" rIns="91425" bIns="45700" anchor="t" anchorCtr="0">
            <a:noAutofit/>
          </a:bodyPr>
          <a:lstStyle>
            <a:lvl1pPr marR="0" lvl="0" algn="l" rtl="0">
              <a:spcBef>
                <a:spcPts val="1280"/>
              </a:spcBef>
              <a:spcAft>
                <a:spcPts val="0"/>
              </a:spcAft>
              <a:buClr>
                <a:schemeClr val="dk1"/>
              </a:buClr>
              <a:buSzPts val="6400"/>
              <a:buFont typeface="Arial"/>
              <a:buNone/>
              <a:defRPr sz="6400" b="0" i="0" u="none" strike="noStrike" cap="none">
                <a:solidFill>
                  <a:schemeClr val="dk1"/>
                </a:solidFill>
                <a:latin typeface="Arial"/>
                <a:ea typeface="Arial"/>
                <a:cs typeface="Arial"/>
                <a:sym typeface="Arial"/>
              </a:defRPr>
            </a:lvl1pPr>
            <a:lvl2pPr marR="0" lvl="1" algn="l" rtl="0">
              <a:spcBef>
                <a:spcPts val="1120"/>
              </a:spcBef>
              <a:spcAft>
                <a:spcPts val="0"/>
              </a:spcAft>
              <a:buClr>
                <a:schemeClr val="dk1"/>
              </a:buClr>
              <a:buSzPts val="5600"/>
              <a:buFont typeface="Arial"/>
              <a:buNone/>
              <a:defRPr sz="5600" b="0" i="0" u="none" strike="noStrike" cap="none">
                <a:solidFill>
                  <a:schemeClr val="dk1"/>
                </a:solidFill>
                <a:latin typeface="Arial"/>
                <a:ea typeface="Arial"/>
                <a:cs typeface="Arial"/>
                <a:sym typeface="Arial"/>
              </a:defRPr>
            </a:lvl2pPr>
            <a:lvl3pPr marR="0" lvl="2" algn="l" rtl="0">
              <a:spcBef>
                <a:spcPts val="96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4pPr>
            <a:lvl5pPr marR="0" lvl="4"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5pPr>
            <a:lvl6pPr marR="0" lvl="5"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6pPr>
            <a:lvl7pPr marR="0" lvl="6"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7pPr>
            <a:lvl8pPr marR="0" lvl="7"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8pPr>
            <a:lvl9pPr marR="0" lvl="8" algn="l" rtl="0">
              <a:spcBef>
                <a:spcPts val="800"/>
              </a:spcBef>
              <a:spcAft>
                <a:spcPts val="0"/>
              </a:spcAft>
              <a:buClr>
                <a:schemeClr val="dk1"/>
              </a:buClr>
              <a:buSzPts val="4000"/>
              <a:buFont typeface="Arial"/>
              <a:buNone/>
              <a:defRPr sz="4000" b="0" i="0" u="none" strike="noStrike" cap="none">
                <a:solidFill>
                  <a:schemeClr val="dk1"/>
                </a:solidFill>
                <a:latin typeface="Arial"/>
                <a:ea typeface="Arial"/>
                <a:cs typeface="Arial"/>
                <a:sym typeface="Arial"/>
              </a:defRPr>
            </a:lvl9pPr>
          </a:lstStyle>
          <a:p>
            <a:endParaRPr/>
          </a:p>
        </p:txBody>
      </p:sp>
      <p:sp>
        <p:nvSpPr>
          <p:cNvPr id="40" name="Google Shape;40;p12"/>
          <p:cNvSpPr txBox="1">
            <a:spLocks noGrp="1"/>
          </p:cNvSpPr>
          <p:nvPr>
            <p:ph type="body" idx="1"/>
          </p:nvPr>
        </p:nvSpPr>
        <p:spPr>
          <a:xfrm>
            <a:off x="8604251" y="30055791"/>
            <a:ext cx="26333450" cy="450788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3200400" marR="0" lvl="6"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3657600" marR="0" lvl="7"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4114800" marR="0" lvl="8"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3"/>
          <p:cNvSpPr/>
          <p:nvPr/>
        </p:nvSpPr>
        <p:spPr>
          <a:xfrm>
            <a:off x="43213019" y="6657123"/>
            <a:ext cx="685800" cy="31800645"/>
          </a:xfrm>
          <a:prstGeom prst="rect">
            <a:avLst/>
          </a:prstGeom>
          <a:solidFill>
            <a:srgbClr val="29459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400" b="1" i="0" u="none" strike="noStrike" cap="none">
              <a:solidFill>
                <a:schemeClr val="dk1"/>
              </a:solidFill>
              <a:latin typeface="Arial"/>
              <a:ea typeface="Arial"/>
              <a:cs typeface="Arial"/>
              <a:sym typeface="Arial"/>
            </a:endParaRPr>
          </a:p>
        </p:txBody>
      </p:sp>
      <p:sp>
        <p:nvSpPr>
          <p:cNvPr id="11" name="Google Shape;11;p3"/>
          <p:cNvSpPr/>
          <p:nvPr/>
        </p:nvSpPr>
        <p:spPr>
          <a:xfrm>
            <a:off x="0" y="6657123"/>
            <a:ext cx="685800" cy="31800645"/>
          </a:xfrm>
          <a:prstGeom prst="rect">
            <a:avLst/>
          </a:prstGeom>
          <a:solidFill>
            <a:srgbClr val="76000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400" b="1" i="0" u="none" strike="noStrike" cap="none">
              <a:solidFill>
                <a:schemeClr val="dk1"/>
              </a:solidFill>
              <a:latin typeface="Arial"/>
              <a:ea typeface="Arial"/>
              <a:cs typeface="Arial"/>
              <a:sym typeface="Arial"/>
            </a:endParaRPr>
          </a:p>
        </p:txBody>
      </p:sp>
      <p:pic>
        <p:nvPicPr>
          <p:cNvPr id="12" name="Google Shape;12;p3"/>
          <p:cNvPicPr preferRelativeResize="0"/>
          <p:nvPr/>
        </p:nvPicPr>
        <p:blipFill rotWithShape="1">
          <a:blip r:embed="rId13">
            <a:alphaModFix/>
          </a:blip>
          <a:srcRect/>
          <a:stretch/>
        </p:blipFill>
        <p:spPr>
          <a:xfrm>
            <a:off x="472492" y="518070"/>
            <a:ext cx="8961120" cy="5679649"/>
          </a:xfrm>
          <a:prstGeom prst="rect">
            <a:avLst/>
          </a:prstGeom>
          <a:noFill/>
          <a:ln>
            <a:noFill/>
          </a:ln>
        </p:spPr>
      </p:pic>
      <p:cxnSp>
        <p:nvCxnSpPr>
          <p:cNvPr id="13" name="Google Shape;13;p3"/>
          <p:cNvCxnSpPr/>
          <p:nvPr/>
        </p:nvCxnSpPr>
        <p:spPr>
          <a:xfrm>
            <a:off x="-48126" y="6657123"/>
            <a:ext cx="43946946" cy="0"/>
          </a:xfrm>
          <a:prstGeom prst="straightConnector1">
            <a:avLst/>
          </a:prstGeom>
          <a:noFill/>
          <a:ln w="317500" cap="flat" cmpd="sng">
            <a:solidFill>
              <a:srgbClr val="B5AF67"/>
            </a:solidFill>
            <a:prstDash val="solid"/>
            <a:round/>
            <a:headEnd type="none" w="med" len="med"/>
            <a:tailEnd type="none" w="med" len="med"/>
          </a:ln>
        </p:spPr>
      </p:cxnSp>
      <p:cxnSp>
        <p:nvCxnSpPr>
          <p:cNvPr id="14" name="Google Shape;14;p3"/>
          <p:cNvCxnSpPr/>
          <p:nvPr/>
        </p:nvCxnSpPr>
        <p:spPr>
          <a:xfrm>
            <a:off x="-48126" y="38351831"/>
            <a:ext cx="43946946" cy="52968"/>
          </a:xfrm>
          <a:prstGeom prst="straightConnector1">
            <a:avLst/>
          </a:prstGeom>
          <a:noFill/>
          <a:ln w="381000" cap="flat" cmpd="sng">
            <a:solidFill>
              <a:srgbClr val="B5AF67"/>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pic>
        <p:nvPicPr>
          <p:cNvPr id="2" name="Picture 2">
            <a:extLst>
              <a:ext uri="{FF2B5EF4-FFF2-40B4-BE49-F238E27FC236}">
                <a16:creationId xmlns:a16="http://schemas.microsoft.com/office/drawing/2014/main" id="{69560BFD-E8F1-473B-05C5-C7FC4275CC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87126" y="18798128"/>
            <a:ext cx="13446292" cy="7458215"/>
          </a:xfrm>
          <a:prstGeom prst="rect">
            <a:avLst/>
          </a:prstGeom>
          <a:noFill/>
          <a:extLst>
            <a:ext uri="{909E8E84-426E-40DD-AFC4-6F175D3DCCD1}">
              <a14:hiddenFill xmlns:a14="http://schemas.microsoft.com/office/drawing/2010/main">
                <a:solidFill>
                  <a:srgbClr val="FFFFFF"/>
                </a:solidFill>
              </a14:hiddenFill>
            </a:ext>
          </a:extLst>
        </p:spPr>
      </p:pic>
      <p:sp>
        <p:nvSpPr>
          <p:cNvPr id="50" name="Google Shape;50;p1"/>
          <p:cNvSpPr txBox="1"/>
          <p:nvPr/>
        </p:nvSpPr>
        <p:spPr>
          <a:xfrm>
            <a:off x="8822105" y="1578084"/>
            <a:ext cx="28498800" cy="4399397"/>
          </a:xfrm>
          <a:prstGeom prst="rect">
            <a:avLst/>
          </a:prstGeom>
          <a:noFill/>
          <a:ln>
            <a:noFill/>
          </a:ln>
        </p:spPr>
        <p:txBody>
          <a:bodyPr spcFirstLastPara="1" wrap="square" lIns="89675" tIns="44825" rIns="89675" bIns="44825" anchor="t" anchorCtr="0">
            <a:spAutoFit/>
          </a:bodyPr>
          <a:lstStyle/>
          <a:p>
            <a:pPr marL="0" marR="0" lvl="0" indent="0" algn="ctr" rtl="0">
              <a:spcBef>
                <a:spcPts val="0"/>
              </a:spcBef>
              <a:spcAft>
                <a:spcPts val="0"/>
              </a:spcAft>
              <a:buNone/>
            </a:pPr>
            <a:r>
              <a:rPr lang="en-US" sz="8000" b="1" dirty="0">
                <a:solidFill>
                  <a:schemeClr val="dk1"/>
                </a:solidFill>
                <a:latin typeface="Calibri"/>
                <a:ea typeface="Calibri"/>
                <a:cs typeface="Calibri"/>
                <a:sym typeface="Calibri"/>
              </a:rPr>
              <a:t>Ordinance Development, Grant Writing, and Outreach to Advance Sustainability in the Town of Melbourne Beach, FL</a:t>
            </a:r>
            <a:br>
              <a:rPr lang="en-US" sz="8000" i="0" u="none" strike="noStrike" cap="none" dirty="0">
                <a:solidFill>
                  <a:schemeClr val="dk1"/>
                </a:solidFill>
                <a:latin typeface="Calibri"/>
                <a:ea typeface="Calibri"/>
                <a:cs typeface="Calibri"/>
                <a:sym typeface="Calibri"/>
              </a:rPr>
            </a:br>
            <a:r>
              <a:rPr lang="en-US" sz="6600" b="1" i="0" u="none" strike="noStrike" cap="none" dirty="0">
                <a:solidFill>
                  <a:schemeClr val="dk1"/>
                </a:solidFill>
                <a:latin typeface="Calibri"/>
                <a:ea typeface="Calibri"/>
                <a:cs typeface="Calibri"/>
                <a:sym typeface="Calibri"/>
              </a:rPr>
              <a:t>Reese C. Johnson</a:t>
            </a:r>
            <a:endParaRPr dirty="0"/>
          </a:p>
          <a:p>
            <a:pPr marL="0" marR="0" lvl="0" indent="0" algn="ctr" rtl="0">
              <a:spcBef>
                <a:spcPts val="0"/>
              </a:spcBef>
              <a:spcAft>
                <a:spcPts val="0"/>
              </a:spcAft>
              <a:buNone/>
            </a:pPr>
            <a:r>
              <a:rPr lang="en-US" sz="5400" b="1" i="0" u="none" strike="noStrike" cap="none" dirty="0">
                <a:solidFill>
                  <a:schemeClr val="dk1"/>
                </a:solidFill>
                <a:latin typeface="Calibri"/>
                <a:ea typeface="Calibri"/>
                <a:cs typeface="Calibri"/>
                <a:sym typeface="Calibri"/>
              </a:rPr>
              <a:t>Faculty Advisor: Dr. Ken Lindeman, Dept. of Ocean Engineering &amp; Marine Sciences, Florida Tech</a:t>
            </a:r>
            <a:endParaRPr sz="4800" b="1" i="0" u="none" strike="noStrike" cap="none" dirty="0">
              <a:solidFill>
                <a:schemeClr val="dk1"/>
              </a:solidFill>
              <a:latin typeface="Calibri"/>
              <a:ea typeface="Calibri"/>
              <a:cs typeface="Calibri"/>
              <a:sym typeface="Calibri"/>
            </a:endParaRPr>
          </a:p>
        </p:txBody>
      </p:sp>
      <p:sp>
        <p:nvSpPr>
          <p:cNvPr id="51" name="Google Shape;51;p1"/>
          <p:cNvSpPr txBox="1"/>
          <p:nvPr/>
        </p:nvSpPr>
        <p:spPr>
          <a:xfrm>
            <a:off x="8086727" y="7273927"/>
            <a:ext cx="184731" cy="16927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0400" b="1" i="0" u="none" strike="noStrike" cap="none">
              <a:solidFill>
                <a:schemeClr val="dk1"/>
              </a:solidFill>
              <a:latin typeface="Calibri"/>
              <a:ea typeface="Calibri"/>
              <a:cs typeface="Calibri"/>
              <a:sym typeface="Calibri"/>
            </a:endParaRPr>
          </a:p>
        </p:txBody>
      </p:sp>
      <p:pic>
        <p:nvPicPr>
          <p:cNvPr id="9" name="Google Shape;117;p2"/>
          <p:cNvPicPr preferRelativeResize="0"/>
          <p:nvPr/>
        </p:nvPicPr>
        <p:blipFill rotWithShape="1">
          <a:blip r:embed="rId4">
            <a:alphaModFix/>
          </a:blip>
          <a:srcRect/>
          <a:stretch/>
        </p:blipFill>
        <p:spPr>
          <a:xfrm>
            <a:off x="38747738" y="1559651"/>
            <a:ext cx="1846219" cy="1828800"/>
          </a:xfrm>
          <a:prstGeom prst="rect">
            <a:avLst/>
          </a:prstGeom>
          <a:noFill/>
          <a:ln>
            <a:noFill/>
          </a:ln>
        </p:spPr>
      </p:pic>
      <p:sp>
        <p:nvSpPr>
          <p:cNvPr id="4" name="TextBox 3">
            <a:extLst>
              <a:ext uri="{FF2B5EF4-FFF2-40B4-BE49-F238E27FC236}">
                <a16:creationId xmlns:a16="http://schemas.microsoft.com/office/drawing/2014/main" id="{4136F9BC-4CEC-5431-513C-2459EF77DCA8}"/>
              </a:ext>
            </a:extLst>
          </p:cNvPr>
          <p:cNvSpPr txBox="1"/>
          <p:nvPr/>
        </p:nvSpPr>
        <p:spPr>
          <a:xfrm>
            <a:off x="28900582" y="6911921"/>
            <a:ext cx="14020800" cy="32593538"/>
          </a:xfrm>
          <a:prstGeom prst="rect">
            <a:avLst/>
          </a:prstGeom>
          <a:noFill/>
        </p:spPr>
        <p:txBody>
          <a:bodyPr wrap="square" rtlCol="0">
            <a:spAutoFit/>
          </a:bodyPr>
          <a:lstStyle/>
          <a:p>
            <a:r>
              <a:rPr lang="en-US" sz="5200" b="1" u="sng" dirty="0">
                <a:latin typeface="Calibri" panose="020F0502020204030204" pitchFamily="34" charset="0"/>
                <a:cs typeface="Calibri" panose="020F0502020204030204" pitchFamily="34" charset="0"/>
              </a:rPr>
              <a:t>Results (cont.)</a:t>
            </a:r>
            <a:endParaRPr lang="en-US" sz="5200" i="1" dirty="0">
              <a:latin typeface="Calibri" panose="020F0502020204030204" pitchFamily="34" charset="0"/>
              <a:cs typeface="Calibri" panose="020F0502020204030204" pitchFamily="34" charset="0"/>
            </a:endParaRPr>
          </a:p>
          <a:p>
            <a:endParaRPr lang="en-US" sz="5200" dirty="0">
              <a:latin typeface="Calibri" panose="020F0502020204030204" pitchFamily="34" charset="0"/>
              <a:cs typeface="Calibri" panose="020F0502020204030204" pitchFamily="34" charset="0"/>
            </a:endParaRPr>
          </a:p>
          <a:p>
            <a:endParaRPr lang="en-US" sz="5200" dirty="0">
              <a:latin typeface="Calibri" panose="020F0502020204030204" pitchFamily="34" charset="0"/>
              <a:cs typeface="Calibri" panose="020F0502020204030204" pitchFamily="34" charset="0"/>
            </a:endParaRPr>
          </a:p>
          <a:p>
            <a:endParaRPr lang="en-US" sz="5200" dirty="0">
              <a:latin typeface="Calibri" panose="020F0502020204030204" pitchFamily="34" charset="0"/>
              <a:cs typeface="Calibri" panose="020F0502020204030204" pitchFamily="34" charset="0"/>
            </a:endParaRPr>
          </a:p>
          <a:p>
            <a:endParaRPr lang="en-US" sz="5200" dirty="0">
              <a:latin typeface="Calibri" panose="020F0502020204030204" pitchFamily="34" charset="0"/>
              <a:cs typeface="Calibri" panose="020F0502020204030204" pitchFamily="34" charset="0"/>
            </a:endParaRPr>
          </a:p>
          <a:p>
            <a:endParaRPr lang="en-US" sz="5200" dirty="0">
              <a:latin typeface="Calibri" panose="020F0502020204030204" pitchFamily="34" charset="0"/>
              <a:cs typeface="Calibri" panose="020F0502020204030204" pitchFamily="34" charset="0"/>
            </a:endParaRPr>
          </a:p>
          <a:p>
            <a:endParaRPr lang="en-US" sz="5200" dirty="0">
              <a:latin typeface="Calibri" panose="020F0502020204030204" pitchFamily="34" charset="0"/>
              <a:cs typeface="Calibri" panose="020F0502020204030204" pitchFamily="34" charset="0"/>
            </a:endParaRPr>
          </a:p>
          <a:p>
            <a:endParaRPr lang="en-US" sz="5200" dirty="0">
              <a:latin typeface="Calibri" panose="020F0502020204030204" pitchFamily="34" charset="0"/>
              <a:cs typeface="Calibri" panose="020F0502020204030204" pitchFamily="34" charset="0"/>
            </a:endParaRPr>
          </a:p>
          <a:p>
            <a:r>
              <a:rPr lang="en-US" sz="4800" i="1" dirty="0">
                <a:latin typeface="Calibri" panose="020F0502020204030204" pitchFamily="34" charset="0"/>
                <a:cs typeface="Calibri" panose="020F0502020204030204" pitchFamily="34" charset="0"/>
              </a:rPr>
              <a:t>Fig. 3: Red light is less common &amp; preferred for turtles</a:t>
            </a:r>
            <a:r>
              <a:rPr lang="en-US" sz="4800" i="1" baseline="30000" dirty="0">
                <a:latin typeface="Calibri" panose="020F0502020204030204" pitchFamily="34" charset="0"/>
                <a:cs typeface="Calibri" panose="020F0502020204030204" pitchFamily="34" charset="0"/>
              </a:rPr>
              <a:t>3</a:t>
            </a:r>
            <a:endParaRPr lang="en-US" sz="4800" i="1" dirty="0">
              <a:latin typeface="Calibri" panose="020F0502020204030204" pitchFamily="34" charset="0"/>
              <a:cs typeface="Calibri" panose="020F0502020204030204" pitchFamily="34" charset="0"/>
            </a:endParaRPr>
          </a:p>
          <a:p>
            <a:r>
              <a:rPr lang="en-US" sz="5200" b="1" dirty="0">
                <a:latin typeface="Calibri" panose="020F0502020204030204" pitchFamily="34" charset="0"/>
                <a:cs typeface="Calibri" panose="020F0502020204030204" pitchFamily="34" charset="0"/>
              </a:rPr>
              <a:t>Community Outreach</a:t>
            </a:r>
          </a:p>
          <a:p>
            <a:r>
              <a:rPr lang="en-US" sz="5200" dirty="0">
                <a:latin typeface="Calibri" panose="020F0502020204030204" pitchFamily="34" charset="0"/>
                <a:cs typeface="Calibri" panose="020F0502020204030204" pitchFamily="34" charset="0"/>
              </a:rPr>
              <a:t>The outreach events attracted 124 total volunteers, ranging from 35 to 52 people per event (Fig. 4), many under age 18. Volunteers gained knowledge of applied town-scale landscaping and sustainability actions.</a:t>
            </a:r>
          </a:p>
          <a:p>
            <a:endParaRPr lang="en-US" sz="5200" dirty="0">
              <a:latin typeface="Calibri" panose="020F0502020204030204" pitchFamily="34" charset="0"/>
              <a:cs typeface="Calibri" panose="020F0502020204030204" pitchFamily="34" charset="0"/>
            </a:endParaRPr>
          </a:p>
          <a:p>
            <a:endParaRPr lang="en-US" sz="5200" dirty="0">
              <a:latin typeface="Calibri" panose="020F0502020204030204" pitchFamily="34" charset="0"/>
              <a:cs typeface="Calibri" panose="020F0502020204030204" pitchFamily="34" charset="0"/>
            </a:endParaRPr>
          </a:p>
          <a:p>
            <a:endParaRPr lang="en-US" sz="5200" dirty="0">
              <a:latin typeface="Calibri" panose="020F0502020204030204" pitchFamily="34" charset="0"/>
              <a:cs typeface="Calibri" panose="020F0502020204030204" pitchFamily="34" charset="0"/>
            </a:endParaRPr>
          </a:p>
          <a:p>
            <a:endParaRPr lang="en-US" sz="5200" dirty="0">
              <a:latin typeface="Calibri" panose="020F0502020204030204" pitchFamily="34" charset="0"/>
              <a:cs typeface="Calibri" panose="020F0502020204030204" pitchFamily="34" charset="0"/>
            </a:endParaRPr>
          </a:p>
          <a:p>
            <a:endParaRPr lang="en-US" sz="5200" dirty="0">
              <a:latin typeface="Calibri" panose="020F0502020204030204" pitchFamily="34" charset="0"/>
              <a:cs typeface="Calibri" panose="020F0502020204030204" pitchFamily="34" charset="0"/>
            </a:endParaRPr>
          </a:p>
          <a:p>
            <a:endParaRPr lang="en-US" sz="5200" dirty="0">
              <a:latin typeface="Calibri" panose="020F0502020204030204" pitchFamily="34" charset="0"/>
              <a:cs typeface="Calibri" panose="020F0502020204030204" pitchFamily="34" charset="0"/>
            </a:endParaRPr>
          </a:p>
          <a:p>
            <a:endParaRPr lang="en-US" sz="5200" dirty="0">
              <a:latin typeface="Calibri" panose="020F0502020204030204" pitchFamily="34" charset="0"/>
              <a:cs typeface="Calibri" panose="020F0502020204030204" pitchFamily="34" charset="0"/>
            </a:endParaRPr>
          </a:p>
          <a:p>
            <a:endParaRPr lang="en-US" sz="5200" dirty="0">
              <a:latin typeface="Calibri" panose="020F0502020204030204" pitchFamily="34" charset="0"/>
              <a:cs typeface="Calibri" panose="020F0502020204030204" pitchFamily="34" charset="0"/>
            </a:endParaRPr>
          </a:p>
          <a:p>
            <a:endParaRPr lang="en-US" sz="5200" dirty="0">
              <a:latin typeface="Calibri" panose="020F0502020204030204" pitchFamily="34" charset="0"/>
              <a:cs typeface="Calibri" panose="020F0502020204030204" pitchFamily="34" charset="0"/>
            </a:endParaRPr>
          </a:p>
          <a:p>
            <a:r>
              <a:rPr lang="en-US" sz="4800" i="1" dirty="0">
                <a:latin typeface="Calibri" panose="020F0502020204030204" pitchFamily="34" charset="0"/>
                <a:cs typeface="Calibri" panose="020F0502020204030204" pitchFamily="34" charset="0"/>
              </a:rPr>
              <a:t>Fig. 4: Attendance for three outreach events</a:t>
            </a:r>
            <a:endParaRPr lang="en-US" sz="4800" i="1" dirty="0">
              <a:solidFill>
                <a:schemeClr val="tx1"/>
              </a:solidFill>
              <a:latin typeface="Calibri" panose="020F0502020204030204" pitchFamily="34" charset="0"/>
              <a:cs typeface="Calibri" panose="020F0502020204030204" pitchFamily="34" charset="0"/>
            </a:endParaRPr>
          </a:p>
          <a:p>
            <a:r>
              <a:rPr lang="en-US" sz="5200" b="1" u="sng" dirty="0">
                <a:solidFill>
                  <a:schemeClr val="tx1"/>
                </a:solidFill>
                <a:latin typeface="Calibri" panose="020F0502020204030204" pitchFamily="34" charset="0"/>
                <a:cs typeface="Calibri" panose="020F0502020204030204" pitchFamily="34" charset="0"/>
              </a:rPr>
              <a:t>Discussion</a:t>
            </a:r>
            <a:endParaRPr lang="en-US" sz="5400" i="1" dirty="0">
              <a:solidFill>
                <a:schemeClr val="tx1"/>
              </a:solidFill>
              <a:latin typeface="Calibri" panose="020F0502020204030204" pitchFamily="34" charset="0"/>
              <a:cs typeface="Calibri" panose="020F0502020204030204" pitchFamily="34" charset="0"/>
            </a:endParaRPr>
          </a:p>
          <a:p>
            <a:r>
              <a:rPr lang="en-US" sz="5200" dirty="0">
                <a:solidFill>
                  <a:schemeClr val="tx1"/>
                </a:solidFill>
                <a:latin typeface="Calibri" panose="020F0502020204030204" pitchFamily="34" charset="0"/>
                <a:cs typeface="Calibri" panose="020F0502020204030204" pitchFamily="34" charset="0"/>
              </a:rPr>
              <a:t>The grant projects will advance sustainability actions at the town’s premier public park in terms of solar education and runoff reduction. The new ordinance, if approved, will help reduce adult and hatchling sea turtle mortality. Three sustainability outreach events reached a wide-ranging audience. Another intern in 2023-24 can expand SUS actions. </a:t>
            </a:r>
            <a:endParaRPr lang="en-US" sz="5200" b="1" u="sng" dirty="0">
              <a:solidFill>
                <a:schemeClr val="tx1"/>
              </a:solidFill>
              <a:latin typeface="Calibri" panose="020F0502020204030204" pitchFamily="34" charset="0"/>
              <a:cs typeface="Calibri" panose="020F0502020204030204" pitchFamily="34" charset="0"/>
            </a:endParaRPr>
          </a:p>
          <a:p>
            <a:r>
              <a:rPr lang="en-US" sz="5000" b="1" u="sng" dirty="0">
                <a:latin typeface="Calibri" panose="020F0502020204030204" pitchFamily="34" charset="0"/>
                <a:cs typeface="Calibri" panose="020F0502020204030204" pitchFamily="34" charset="0"/>
              </a:rPr>
              <a:t>References</a:t>
            </a:r>
          </a:p>
          <a:p>
            <a:r>
              <a:rPr lang="en-US" sz="5000" baseline="30000" dirty="0">
                <a:latin typeface="Calibri" panose="020F0502020204030204" pitchFamily="34" charset="0"/>
                <a:cs typeface="Calibri" panose="020F0502020204030204" pitchFamily="34" charset="0"/>
              </a:rPr>
              <a:t>1</a:t>
            </a:r>
            <a:r>
              <a:rPr lang="en-US" sz="5000" dirty="0">
                <a:latin typeface="Calibri" panose="020F0502020204030204" pitchFamily="34" charset="0"/>
                <a:cs typeface="Calibri" panose="020F0502020204030204" pitchFamily="34" charset="0"/>
              </a:rPr>
              <a:t>  Sustainability Action Plan, Mel. Bch. 2019. </a:t>
            </a:r>
          </a:p>
          <a:p>
            <a:r>
              <a:rPr lang="en-US" sz="5000" baseline="30000" dirty="0">
                <a:latin typeface="Calibri" panose="020F0502020204030204" pitchFamily="34" charset="0"/>
                <a:cs typeface="Calibri" panose="020F0502020204030204" pitchFamily="34" charset="0"/>
              </a:rPr>
              <a:t>2</a:t>
            </a:r>
            <a:r>
              <a:rPr lang="en-US" sz="5000" dirty="0">
                <a:latin typeface="Calibri" panose="020F0502020204030204" pitchFamily="34" charset="0"/>
                <a:cs typeface="Calibri" panose="020F0502020204030204" pitchFamily="34" charset="0"/>
              </a:rPr>
              <a:t>  Enerfusion website. Mar 2023.</a:t>
            </a:r>
          </a:p>
          <a:p>
            <a:r>
              <a:rPr lang="en-US" sz="5000" baseline="30000" dirty="0">
                <a:latin typeface="Calibri" panose="020F0502020204030204" pitchFamily="34" charset="0"/>
                <a:cs typeface="Calibri" panose="020F0502020204030204" pitchFamily="34" charset="0"/>
              </a:rPr>
              <a:t>3</a:t>
            </a:r>
            <a:r>
              <a:rPr lang="en-US" sz="5000" dirty="0">
                <a:latin typeface="Calibri" panose="020F0502020204030204" pitchFamily="34" charset="0"/>
                <a:cs typeface="Calibri" panose="020F0502020204030204" pitchFamily="34" charset="0"/>
              </a:rPr>
              <a:t>  Robertson et al. 2016. </a:t>
            </a:r>
            <a:r>
              <a:rPr lang="en-US" sz="5000" i="1" dirty="0">
                <a:latin typeface="Calibri" panose="020F0502020204030204" pitchFamily="34" charset="0"/>
                <a:cs typeface="Calibri" panose="020F0502020204030204" pitchFamily="34" charset="0"/>
              </a:rPr>
              <a:t>Wildlife Research. </a:t>
            </a:r>
          </a:p>
          <a:p>
            <a:r>
              <a:rPr lang="en-US" sz="5000" b="1" u="sng" dirty="0">
                <a:latin typeface="Calibri" panose="020F0502020204030204" pitchFamily="34" charset="0"/>
                <a:cs typeface="Calibri" panose="020F0502020204030204" pitchFamily="34" charset="0"/>
              </a:rPr>
              <a:t>Acknowledgements</a:t>
            </a:r>
          </a:p>
          <a:p>
            <a:r>
              <a:rPr lang="en-US" sz="5000" dirty="0">
                <a:latin typeface="Calibri" panose="020F0502020204030204" pitchFamily="34" charset="0"/>
                <a:cs typeface="Calibri" panose="020F0502020204030204" pitchFamily="34" charset="0"/>
              </a:rPr>
              <a:t>Thank you to the EAB, the STC , Elizabeth Mascaro and Sarah Brooks.</a:t>
            </a:r>
          </a:p>
          <a:p>
            <a:endParaRPr lang="en-US" sz="5400" i="1"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1C59DE53-DC31-9EC2-4FE9-393BEC86B35C}"/>
              </a:ext>
            </a:extLst>
          </p:cNvPr>
          <p:cNvSpPr txBox="1"/>
          <p:nvPr/>
        </p:nvSpPr>
        <p:spPr>
          <a:xfrm>
            <a:off x="14925304" y="6941418"/>
            <a:ext cx="13909964" cy="31423987"/>
          </a:xfrm>
          <a:prstGeom prst="rect">
            <a:avLst/>
          </a:prstGeom>
          <a:noFill/>
        </p:spPr>
        <p:txBody>
          <a:bodyPr wrap="square" rtlCol="0">
            <a:spAutoFit/>
          </a:bodyPr>
          <a:lstStyle/>
          <a:p>
            <a:r>
              <a:rPr lang="en-US" sz="5200" b="1" u="sng" dirty="0">
                <a:latin typeface="Calibri" panose="020F0502020204030204" pitchFamily="34" charset="0"/>
                <a:cs typeface="Calibri" panose="020F0502020204030204" pitchFamily="34" charset="0"/>
              </a:rPr>
              <a:t>Results</a:t>
            </a:r>
          </a:p>
          <a:p>
            <a:r>
              <a:rPr lang="en-US" sz="5200" b="1" dirty="0">
                <a:latin typeface="Calibri" panose="020F0502020204030204" pitchFamily="34" charset="0"/>
                <a:cs typeface="Calibri" panose="020F0502020204030204" pitchFamily="34" charset="0"/>
              </a:rPr>
              <a:t>Grant Applications</a:t>
            </a:r>
          </a:p>
          <a:p>
            <a:r>
              <a:rPr lang="en-US" sz="5200" dirty="0">
                <a:latin typeface="Calibri" panose="020F0502020204030204" pitchFamily="34" charset="0"/>
                <a:cs typeface="Calibri" panose="020F0502020204030204" pitchFamily="34" charset="0"/>
              </a:rPr>
              <a:t>The proposed upload buffer at Ryckman Park will consist of native shrubs and ground cover (Fig. 1). </a:t>
            </a:r>
          </a:p>
          <a:p>
            <a:endParaRPr lang="en-US" sz="5200" dirty="0">
              <a:latin typeface="Calibri" panose="020F0502020204030204" pitchFamily="34" charset="0"/>
              <a:cs typeface="Calibri" panose="020F0502020204030204" pitchFamily="34" charset="0"/>
            </a:endParaRPr>
          </a:p>
          <a:p>
            <a:endParaRPr lang="en-US" sz="5200" dirty="0">
              <a:latin typeface="Calibri" panose="020F0502020204030204" pitchFamily="34" charset="0"/>
              <a:cs typeface="Calibri" panose="020F0502020204030204" pitchFamily="34" charset="0"/>
            </a:endParaRPr>
          </a:p>
          <a:p>
            <a:endParaRPr lang="en-US" sz="5200" dirty="0">
              <a:latin typeface="Calibri" panose="020F0502020204030204" pitchFamily="34" charset="0"/>
              <a:cs typeface="Calibri" panose="020F0502020204030204" pitchFamily="34" charset="0"/>
            </a:endParaRPr>
          </a:p>
          <a:p>
            <a:endParaRPr lang="en-US" sz="5200" dirty="0">
              <a:latin typeface="Calibri" panose="020F0502020204030204" pitchFamily="34" charset="0"/>
              <a:cs typeface="Calibri" panose="020F0502020204030204" pitchFamily="34" charset="0"/>
            </a:endParaRPr>
          </a:p>
          <a:p>
            <a:endParaRPr lang="en-US" sz="5200" dirty="0">
              <a:latin typeface="Calibri" panose="020F0502020204030204" pitchFamily="34" charset="0"/>
              <a:cs typeface="Calibri" panose="020F0502020204030204" pitchFamily="34" charset="0"/>
            </a:endParaRPr>
          </a:p>
          <a:p>
            <a:endParaRPr lang="en-US" sz="5200" dirty="0">
              <a:latin typeface="Calibri" panose="020F0502020204030204" pitchFamily="34" charset="0"/>
              <a:cs typeface="Calibri" panose="020F0502020204030204" pitchFamily="34" charset="0"/>
            </a:endParaRPr>
          </a:p>
          <a:p>
            <a:endParaRPr lang="en-US" sz="5200" dirty="0">
              <a:latin typeface="Calibri" panose="020F0502020204030204" pitchFamily="34" charset="0"/>
              <a:cs typeface="Calibri" panose="020F0502020204030204" pitchFamily="34" charset="0"/>
            </a:endParaRPr>
          </a:p>
          <a:p>
            <a:endParaRPr lang="en-US" sz="5200" dirty="0">
              <a:latin typeface="Calibri" panose="020F0502020204030204" pitchFamily="34" charset="0"/>
              <a:cs typeface="Calibri" panose="020F0502020204030204" pitchFamily="34" charset="0"/>
            </a:endParaRPr>
          </a:p>
          <a:p>
            <a:endParaRPr lang="en-US" sz="5200" dirty="0">
              <a:latin typeface="Calibri" panose="020F0502020204030204" pitchFamily="34" charset="0"/>
              <a:cs typeface="Calibri" panose="020F0502020204030204" pitchFamily="34" charset="0"/>
            </a:endParaRPr>
          </a:p>
          <a:p>
            <a:endParaRPr lang="en-US" sz="5200" i="1" dirty="0">
              <a:latin typeface="Calibri" panose="020F0502020204030204" pitchFamily="34" charset="0"/>
              <a:cs typeface="Calibri" panose="020F0502020204030204" pitchFamily="34" charset="0"/>
            </a:endParaRPr>
          </a:p>
          <a:p>
            <a:endParaRPr lang="en-US" sz="5200" i="1" dirty="0">
              <a:latin typeface="Calibri" panose="020F0502020204030204" pitchFamily="34" charset="0"/>
              <a:cs typeface="Calibri" panose="020F0502020204030204" pitchFamily="34" charset="0"/>
            </a:endParaRPr>
          </a:p>
          <a:p>
            <a:endParaRPr lang="en-US" sz="5200" i="1" dirty="0">
              <a:latin typeface="Calibri" panose="020F0502020204030204" pitchFamily="34" charset="0"/>
              <a:cs typeface="Calibri" panose="020F0502020204030204" pitchFamily="34" charset="0"/>
            </a:endParaRPr>
          </a:p>
          <a:p>
            <a:r>
              <a:rPr lang="en-US" sz="4800" i="1" dirty="0">
                <a:latin typeface="Calibri" panose="020F0502020204030204" pitchFamily="34" charset="0"/>
                <a:cs typeface="Calibri" panose="020F0502020204030204" pitchFamily="34" charset="0"/>
              </a:rPr>
              <a:t>Fig. 1: Aerial sitemap for the upland buffer</a:t>
            </a:r>
          </a:p>
          <a:p>
            <a:r>
              <a:rPr lang="en-US" sz="5200" dirty="0">
                <a:latin typeface="Calibri" panose="020F0502020204030204" pitchFamily="34" charset="0"/>
                <a:cs typeface="Calibri" panose="020F0502020204030204" pitchFamily="34" charset="0"/>
              </a:rPr>
              <a:t>The second grant is requesting two solar charging tables from Enerfusion Incorporated (Fig. 2) in high traffic areas. The tables charge any device, day or night, and have sensors for night lighting. </a:t>
            </a:r>
          </a:p>
          <a:p>
            <a:endParaRPr lang="en-US" sz="5200" i="1" dirty="0">
              <a:latin typeface="Calibri" panose="020F0502020204030204" pitchFamily="34" charset="0"/>
              <a:cs typeface="Calibri" panose="020F0502020204030204" pitchFamily="34" charset="0"/>
            </a:endParaRPr>
          </a:p>
          <a:p>
            <a:endParaRPr lang="en-US" sz="5200" i="1" dirty="0">
              <a:latin typeface="Calibri" panose="020F0502020204030204" pitchFamily="34" charset="0"/>
              <a:cs typeface="Calibri" panose="020F0502020204030204" pitchFamily="34" charset="0"/>
            </a:endParaRPr>
          </a:p>
          <a:p>
            <a:endParaRPr lang="en-US" sz="5200" i="1" dirty="0">
              <a:latin typeface="Calibri" panose="020F0502020204030204" pitchFamily="34" charset="0"/>
              <a:cs typeface="Calibri" panose="020F0502020204030204" pitchFamily="34" charset="0"/>
            </a:endParaRPr>
          </a:p>
          <a:p>
            <a:endParaRPr lang="en-US" sz="5200" i="1" dirty="0">
              <a:latin typeface="Calibri" panose="020F0502020204030204" pitchFamily="34" charset="0"/>
              <a:cs typeface="Calibri" panose="020F0502020204030204" pitchFamily="34" charset="0"/>
            </a:endParaRPr>
          </a:p>
          <a:p>
            <a:endParaRPr lang="en-US" sz="5200" i="1" dirty="0">
              <a:latin typeface="Calibri" panose="020F0502020204030204" pitchFamily="34" charset="0"/>
              <a:cs typeface="Calibri" panose="020F0502020204030204" pitchFamily="34" charset="0"/>
            </a:endParaRPr>
          </a:p>
          <a:p>
            <a:endParaRPr lang="en-US" sz="5200" i="1" dirty="0">
              <a:latin typeface="Calibri" panose="020F0502020204030204" pitchFamily="34" charset="0"/>
              <a:cs typeface="Calibri" panose="020F0502020204030204" pitchFamily="34" charset="0"/>
            </a:endParaRPr>
          </a:p>
          <a:p>
            <a:endParaRPr lang="en-US" sz="5200" i="1" dirty="0">
              <a:latin typeface="Calibri" panose="020F0502020204030204" pitchFamily="34" charset="0"/>
              <a:cs typeface="Calibri" panose="020F0502020204030204" pitchFamily="34" charset="0"/>
            </a:endParaRPr>
          </a:p>
          <a:p>
            <a:endParaRPr lang="en-US" sz="5200" i="1" dirty="0">
              <a:latin typeface="Calibri" panose="020F0502020204030204" pitchFamily="34" charset="0"/>
              <a:cs typeface="Calibri" panose="020F0502020204030204" pitchFamily="34" charset="0"/>
            </a:endParaRPr>
          </a:p>
          <a:p>
            <a:endParaRPr lang="en-US" sz="5200" i="1" dirty="0">
              <a:latin typeface="Calibri" panose="020F0502020204030204" pitchFamily="34" charset="0"/>
              <a:cs typeface="Calibri" panose="020F0502020204030204" pitchFamily="34" charset="0"/>
            </a:endParaRPr>
          </a:p>
          <a:p>
            <a:endParaRPr lang="en-US" sz="5200" i="1" dirty="0">
              <a:latin typeface="Calibri" panose="020F0502020204030204" pitchFamily="34" charset="0"/>
              <a:cs typeface="Calibri" panose="020F0502020204030204" pitchFamily="34" charset="0"/>
            </a:endParaRPr>
          </a:p>
          <a:p>
            <a:endParaRPr lang="en-US" sz="5200" i="1" dirty="0">
              <a:latin typeface="Calibri" panose="020F0502020204030204" pitchFamily="34" charset="0"/>
              <a:cs typeface="Calibri" panose="020F0502020204030204" pitchFamily="34" charset="0"/>
            </a:endParaRPr>
          </a:p>
          <a:p>
            <a:r>
              <a:rPr lang="en-US" sz="5200" i="1" dirty="0">
                <a:latin typeface="Calibri" panose="020F0502020204030204" pitchFamily="34" charset="0"/>
                <a:cs typeface="Calibri" panose="020F0502020204030204" pitchFamily="34" charset="0"/>
              </a:rPr>
              <a:t>Fig.</a:t>
            </a:r>
            <a:r>
              <a:rPr lang="en-US" sz="4800" i="1" dirty="0">
                <a:latin typeface="Calibri" panose="020F0502020204030204" pitchFamily="34" charset="0"/>
                <a:cs typeface="Calibri" panose="020F0502020204030204" pitchFamily="34" charset="0"/>
              </a:rPr>
              <a:t> 2: Solar charging table with panels &amp; console</a:t>
            </a:r>
            <a:r>
              <a:rPr lang="en-US" sz="4800" i="1" baseline="30000" dirty="0">
                <a:latin typeface="Calibri" panose="020F0502020204030204" pitchFamily="34" charset="0"/>
                <a:cs typeface="Calibri" panose="020F0502020204030204" pitchFamily="34" charset="0"/>
              </a:rPr>
              <a:t>2</a:t>
            </a:r>
            <a:endParaRPr lang="en-US" sz="4800" i="1" dirty="0">
              <a:latin typeface="Calibri" panose="020F0502020204030204" pitchFamily="34" charset="0"/>
              <a:cs typeface="Calibri" panose="020F0502020204030204" pitchFamily="34" charset="0"/>
            </a:endParaRPr>
          </a:p>
          <a:p>
            <a:r>
              <a:rPr lang="en-US" sz="5400" b="1" dirty="0">
                <a:latin typeface="Calibri" panose="020F0502020204030204" pitchFamily="34" charset="0"/>
                <a:cs typeface="Calibri" panose="020F0502020204030204" pitchFamily="34" charset="0"/>
              </a:rPr>
              <a:t>Lighting Ordinance</a:t>
            </a:r>
          </a:p>
          <a:p>
            <a:r>
              <a:rPr lang="en-US" sz="5400" dirty="0">
                <a:latin typeface="Calibri" panose="020F0502020204030204" pitchFamily="34" charset="0"/>
                <a:cs typeface="Calibri" panose="020F0502020204030204" pitchFamily="34" charset="0"/>
              </a:rPr>
              <a:t>The proposed revisions to lighting ordinance the change the focus from regulating intensity to wavelength. The minimum wavelength permissible is 560 nanometers (Fig. 3).</a:t>
            </a:r>
          </a:p>
          <a:p>
            <a:endParaRPr lang="en-US" sz="54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D8E80FF6-F4DE-B407-41C0-D1D1466073D9}"/>
              </a:ext>
            </a:extLst>
          </p:cNvPr>
          <p:cNvSpPr txBox="1"/>
          <p:nvPr/>
        </p:nvSpPr>
        <p:spPr>
          <a:xfrm>
            <a:off x="969819" y="6941417"/>
            <a:ext cx="14020800" cy="31300876"/>
          </a:xfrm>
          <a:prstGeom prst="rect">
            <a:avLst/>
          </a:prstGeom>
          <a:noFill/>
        </p:spPr>
        <p:txBody>
          <a:bodyPr wrap="square" rtlCol="0">
            <a:spAutoFit/>
          </a:bodyPr>
          <a:lstStyle/>
          <a:p>
            <a:r>
              <a:rPr lang="en-US" sz="5200" b="1" u="sng" dirty="0">
                <a:latin typeface="Calibri" panose="020F0502020204030204" pitchFamily="34" charset="0"/>
                <a:cs typeface="Calibri" panose="020F0502020204030204" pitchFamily="34" charset="0"/>
              </a:rPr>
              <a:t>Introduction</a:t>
            </a:r>
          </a:p>
          <a:p>
            <a:r>
              <a:rPr lang="en-US" sz="5200" dirty="0">
                <a:latin typeface="Calibri" panose="020F0502020204030204" pitchFamily="34" charset="0"/>
                <a:cs typeface="Calibri" panose="020F0502020204030204" pitchFamily="34" charset="0"/>
              </a:rPr>
              <a:t>The Town of Melbourne Beach, FL, borders the Indian River Lagoon (IRL) and the Atlantic Ocean, and faces challenges from a changing climate and development pressures. This project continues actions proposed in the town’s Sustainability Action Plan</a:t>
            </a:r>
            <a:r>
              <a:rPr lang="en-US" sz="5200" baseline="30000" dirty="0">
                <a:latin typeface="Calibri" panose="020F0502020204030204" pitchFamily="34" charset="0"/>
                <a:cs typeface="Calibri" panose="020F0502020204030204" pitchFamily="34" charset="0"/>
              </a:rPr>
              <a:t>1</a:t>
            </a:r>
            <a:r>
              <a:rPr lang="en-US" sz="5200" dirty="0">
                <a:latin typeface="Calibri" panose="020F0502020204030204" pitchFamily="34" charset="0"/>
                <a:cs typeface="Calibri" panose="020F0502020204030204" pitchFamily="34" charset="0"/>
              </a:rPr>
              <a:t>. The town’s Environmental Advisory Board (EAB) is particularly focused on grants for landscaping and clean energy education, ordinance revisions, and community outreach. </a:t>
            </a:r>
          </a:p>
          <a:p>
            <a:endParaRPr lang="en-US" sz="5200" dirty="0">
              <a:latin typeface="Calibri" panose="020F0502020204030204" pitchFamily="34" charset="0"/>
              <a:cs typeface="Calibri" panose="020F0502020204030204" pitchFamily="34" charset="0"/>
            </a:endParaRPr>
          </a:p>
          <a:p>
            <a:r>
              <a:rPr lang="en-US" sz="5200" b="1" u="sng" dirty="0">
                <a:latin typeface="Calibri" panose="020F0502020204030204" pitchFamily="34" charset="0"/>
                <a:cs typeface="Calibri" panose="020F0502020204030204" pitchFamily="34" charset="0"/>
              </a:rPr>
              <a:t>Objectives</a:t>
            </a:r>
          </a:p>
          <a:p>
            <a:pPr marL="914400" indent="-914400">
              <a:buFont typeface="+mj-lt"/>
              <a:buAutoNum type="arabicPeriod"/>
            </a:pPr>
            <a:r>
              <a:rPr lang="en-US" sz="5200" dirty="0">
                <a:latin typeface="Calibri" panose="020F0502020204030204" pitchFamily="34" charset="0"/>
                <a:cs typeface="Calibri" panose="020F0502020204030204" pitchFamily="34" charset="0"/>
              </a:rPr>
              <a:t>To apply for two grants which would develop a solar table project and an </a:t>
            </a:r>
            <a:r>
              <a:rPr lang="en-US" sz="5200" dirty="0">
                <a:solidFill>
                  <a:schemeClr val="bg2"/>
                </a:solidFill>
                <a:latin typeface="Calibri" panose="020F0502020204030204" pitchFamily="34" charset="0"/>
                <a:cs typeface="Calibri" panose="020F0502020204030204" pitchFamily="34" charset="0"/>
              </a:rPr>
              <a:t>upland buffer </a:t>
            </a:r>
            <a:r>
              <a:rPr lang="en-US" sz="5200" dirty="0">
                <a:latin typeface="Calibri" panose="020F0502020204030204" pitchFamily="34" charset="0"/>
                <a:cs typeface="Calibri" panose="020F0502020204030204" pitchFamily="34" charset="0"/>
              </a:rPr>
              <a:t>project.</a:t>
            </a:r>
          </a:p>
          <a:p>
            <a:pPr marL="914400" indent="-914400">
              <a:buFont typeface="+mj-lt"/>
              <a:buAutoNum type="arabicPeriod"/>
            </a:pPr>
            <a:r>
              <a:rPr lang="en-US" sz="5200" dirty="0">
                <a:latin typeface="Calibri" panose="020F0502020204030204" pitchFamily="34" charset="0"/>
                <a:cs typeface="Calibri" panose="020F0502020204030204" pitchFamily="34" charset="0"/>
              </a:rPr>
              <a:t>To work with the Sea Turtle Conservancy to develop a new lighting ordinance.</a:t>
            </a:r>
          </a:p>
          <a:p>
            <a:pPr marL="914400" indent="-914400">
              <a:buFont typeface="+mj-lt"/>
              <a:buAutoNum type="arabicPeriod"/>
            </a:pPr>
            <a:r>
              <a:rPr lang="en-US" sz="5200" dirty="0">
                <a:latin typeface="Calibri" panose="020F0502020204030204" pitchFamily="34" charset="0"/>
                <a:cs typeface="Calibri" panose="020F0502020204030204" pitchFamily="34" charset="0"/>
              </a:rPr>
              <a:t>To engage the community by advertising and hosting sustainability events.</a:t>
            </a:r>
          </a:p>
          <a:p>
            <a:endParaRPr lang="en-US" sz="5200" dirty="0">
              <a:latin typeface="Calibri" panose="020F0502020204030204" pitchFamily="34" charset="0"/>
              <a:cs typeface="Calibri" panose="020F0502020204030204" pitchFamily="34" charset="0"/>
            </a:endParaRPr>
          </a:p>
          <a:p>
            <a:r>
              <a:rPr lang="en-US" sz="5200" b="1" u="sng" dirty="0">
                <a:latin typeface="Calibri" panose="020F0502020204030204" pitchFamily="34" charset="0"/>
                <a:cs typeface="Calibri" panose="020F0502020204030204" pitchFamily="34" charset="0"/>
              </a:rPr>
              <a:t>Methods</a:t>
            </a:r>
          </a:p>
          <a:p>
            <a:r>
              <a:rPr lang="en-US" sz="5200" b="1" dirty="0">
                <a:latin typeface="Calibri" panose="020F0502020204030204" pitchFamily="34" charset="0"/>
                <a:cs typeface="Calibri" panose="020F0502020204030204" pitchFamily="34" charset="0"/>
              </a:rPr>
              <a:t>Grant Applications</a:t>
            </a:r>
          </a:p>
          <a:p>
            <a:pPr marL="685800" indent="-685800">
              <a:buFont typeface="Arial" panose="020B0604020202020204" pitchFamily="34" charset="0"/>
              <a:buChar char="•"/>
            </a:pPr>
            <a:r>
              <a:rPr lang="en-US" sz="5200" dirty="0">
                <a:latin typeface="Calibri" panose="020F0502020204030204" pitchFamily="34" charset="0"/>
                <a:cs typeface="Calibri" panose="020F0502020204030204" pitchFamily="34" charset="0"/>
              </a:rPr>
              <a:t>Apply for a One Lagoon grant to fund an upland buffer</a:t>
            </a:r>
            <a:r>
              <a:rPr lang="en-US" sz="5200" baseline="30000" dirty="0">
                <a:latin typeface="Calibri" panose="020F0502020204030204" pitchFamily="34" charset="0"/>
                <a:cs typeface="Calibri" panose="020F0502020204030204" pitchFamily="34" charset="0"/>
              </a:rPr>
              <a:t>2</a:t>
            </a:r>
            <a:r>
              <a:rPr lang="en-US" sz="5200" dirty="0">
                <a:latin typeface="Calibri" panose="020F0502020204030204" pitchFamily="34" charset="0"/>
                <a:cs typeface="Calibri" panose="020F0502020204030204" pitchFamily="34" charset="0"/>
              </a:rPr>
              <a:t> to limit nutrient inflows into the IRL.</a:t>
            </a:r>
          </a:p>
          <a:p>
            <a:pPr marL="685800" indent="-685800">
              <a:buFont typeface="Arial" panose="020B0604020202020204" pitchFamily="34" charset="0"/>
              <a:buChar char="•"/>
            </a:pPr>
            <a:r>
              <a:rPr lang="en-US" sz="5200" dirty="0">
                <a:latin typeface="Calibri" panose="020F0502020204030204" pitchFamily="34" charset="0"/>
                <a:cs typeface="Calibri" panose="020F0502020204030204" pitchFamily="34" charset="0"/>
              </a:rPr>
              <a:t>Apply for a Dept. of Energy grant for 2 solar tables that charge all electronic devices. Both grants are for Ryckman Park.</a:t>
            </a:r>
          </a:p>
          <a:p>
            <a:r>
              <a:rPr lang="en-US" sz="5200" b="1" dirty="0">
                <a:latin typeface="Calibri" panose="020F0502020204030204" pitchFamily="34" charset="0"/>
                <a:cs typeface="Calibri" panose="020F0502020204030204" pitchFamily="34" charset="0"/>
              </a:rPr>
              <a:t>Lighting Ordinance</a:t>
            </a:r>
          </a:p>
          <a:p>
            <a:pPr marL="685800" indent="-685800">
              <a:buFont typeface="Arial" panose="020B0604020202020204" pitchFamily="34" charset="0"/>
              <a:buChar char="•"/>
            </a:pPr>
            <a:r>
              <a:rPr lang="en-US" sz="5200" dirty="0">
                <a:latin typeface="Calibri" panose="020F0502020204030204" pitchFamily="34" charset="0"/>
                <a:cs typeface="Calibri" panose="020F0502020204030204" pitchFamily="34" charset="0"/>
              </a:rPr>
              <a:t>Through meetings and follow-ups, develop a revised town lighting ordinance with the Sea Turtle Conservancy (STC).</a:t>
            </a:r>
          </a:p>
          <a:p>
            <a:pPr marL="685800" indent="-685800">
              <a:buFont typeface="Arial" panose="020B0604020202020204" pitchFamily="34" charset="0"/>
              <a:buChar char="•"/>
            </a:pPr>
            <a:r>
              <a:rPr lang="en-US" sz="5200" dirty="0">
                <a:latin typeface="Calibri" panose="020F0502020204030204" pitchFamily="34" charset="0"/>
                <a:cs typeface="Calibri" panose="020F0502020204030204" pitchFamily="34" charset="0"/>
              </a:rPr>
              <a:t>Work with the EAB to ensure the town’s specific objectives for this ordinance are achieved.</a:t>
            </a:r>
          </a:p>
          <a:p>
            <a:pPr marL="685800" indent="-685800">
              <a:buFont typeface="Arial" panose="020B0604020202020204" pitchFamily="34" charset="0"/>
              <a:buChar char="•"/>
            </a:pPr>
            <a:r>
              <a:rPr lang="en-US" sz="5200" dirty="0">
                <a:latin typeface="Calibri" panose="020F0502020204030204" pitchFamily="34" charset="0"/>
                <a:cs typeface="Calibri" panose="020F0502020204030204" pitchFamily="34" charset="0"/>
              </a:rPr>
              <a:t>With EAB approval, forward the ordinance to the town council for a vote by summer or fall 2023. </a:t>
            </a:r>
          </a:p>
          <a:p>
            <a:r>
              <a:rPr lang="en-US" sz="5200" b="1" dirty="0">
                <a:latin typeface="Calibri" panose="020F0502020204030204" pitchFamily="34" charset="0"/>
                <a:cs typeface="Calibri" panose="020F0502020204030204" pitchFamily="34" charset="0"/>
              </a:rPr>
              <a:t>Community Outreach</a:t>
            </a:r>
          </a:p>
          <a:p>
            <a:pPr marL="685800" indent="-685800">
              <a:buFont typeface="Arial" panose="020B0604020202020204" pitchFamily="34" charset="0"/>
              <a:buChar char="•"/>
            </a:pPr>
            <a:r>
              <a:rPr lang="en-US" sz="5200" dirty="0">
                <a:latin typeface="Calibri" panose="020F0502020204030204" pitchFamily="34" charset="0"/>
                <a:cs typeface="Calibri" panose="020F0502020204030204" pitchFamily="34" charset="0"/>
              </a:rPr>
              <a:t>Develop marketing that invites the town residents to sustainability education events.</a:t>
            </a:r>
          </a:p>
          <a:p>
            <a:pPr marL="685800" indent="-685800">
              <a:buFont typeface="Arial" panose="020B0604020202020204" pitchFamily="34" charset="0"/>
              <a:buChar char="•"/>
            </a:pPr>
            <a:r>
              <a:rPr lang="en-US" sz="5200" dirty="0">
                <a:latin typeface="Calibri" panose="020F0502020204030204" pitchFamily="34" charset="0"/>
                <a:cs typeface="Calibri" panose="020F0502020204030204" pitchFamily="34" charset="0"/>
              </a:rPr>
              <a:t>Develop sustainability events for Founder’s Day and other activities to educate the public.</a:t>
            </a:r>
          </a:p>
        </p:txBody>
      </p:sp>
      <p:pic>
        <p:nvPicPr>
          <p:cNvPr id="13" name="Picture 12" descr="A person sitting at a table&#10;&#10;Description automatically generated with low confidence">
            <a:extLst>
              <a:ext uri="{FF2B5EF4-FFF2-40B4-BE49-F238E27FC236}">
                <a16:creationId xmlns:a16="http://schemas.microsoft.com/office/drawing/2014/main" id="{44DDEA08-D5E9-6E78-2FD1-4BEB43E5CAEB}"/>
              </a:ext>
            </a:extLst>
          </p:cNvPr>
          <p:cNvPicPr>
            <a:picLocks noChangeAspect="1"/>
          </p:cNvPicPr>
          <p:nvPr/>
        </p:nvPicPr>
        <p:blipFill rotWithShape="1">
          <a:blip r:embed="rId5"/>
          <a:srcRect l="7406" t="12698" r="9253" b="6691"/>
          <a:stretch/>
        </p:blipFill>
        <p:spPr>
          <a:xfrm>
            <a:off x="15331778" y="23913544"/>
            <a:ext cx="8767085" cy="8364357"/>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69CA061A-89DF-B25B-9FBA-846AD0A3AE68}"/>
              </a:ext>
            </a:extLst>
          </p:cNvPr>
          <p:cNvPicPr>
            <a:picLocks noChangeAspect="1"/>
          </p:cNvPicPr>
          <p:nvPr/>
        </p:nvPicPr>
        <p:blipFill>
          <a:blip r:embed="rId6"/>
          <a:stretch>
            <a:fillRect/>
          </a:stretch>
        </p:blipFill>
        <p:spPr>
          <a:xfrm>
            <a:off x="15083890" y="10384971"/>
            <a:ext cx="13909965" cy="9144000"/>
          </a:xfrm>
          <a:prstGeom prst="rect">
            <a:avLst/>
          </a:prstGeom>
        </p:spPr>
      </p:pic>
      <p:sp>
        <p:nvSpPr>
          <p:cNvPr id="8" name="TextBox 7">
            <a:extLst>
              <a:ext uri="{FF2B5EF4-FFF2-40B4-BE49-F238E27FC236}">
                <a16:creationId xmlns:a16="http://schemas.microsoft.com/office/drawing/2014/main" id="{8DC36CD0-6C8D-4331-AE27-7978E1D723E5}"/>
              </a:ext>
            </a:extLst>
          </p:cNvPr>
          <p:cNvSpPr txBox="1"/>
          <p:nvPr/>
        </p:nvSpPr>
        <p:spPr>
          <a:xfrm>
            <a:off x="24098863" y="23913544"/>
            <a:ext cx="4736405" cy="7879080"/>
          </a:xfrm>
          <a:prstGeom prst="rect">
            <a:avLst/>
          </a:prstGeom>
          <a:noFill/>
        </p:spPr>
        <p:txBody>
          <a:bodyPr wrap="square" rtlCol="0">
            <a:spAutoFit/>
          </a:bodyPr>
          <a:lstStyle/>
          <a:p>
            <a:r>
              <a:rPr lang="en-US" sz="4600" dirty="0">
                <a:solidFill>
                  <a:schemeClr val="tx1"/>
                </a:solidFill>
                <a:latin typeface="Calibri" panose="020F0502020204030204" pitchFamily="34" charset="0"/>
                <a:cs typeface="Calibri" panose="020F0502020204030204" pitchFamily="34" charset="0"/>
              </a:rPr>
              <a:t>Specifications</a:t>
            </a:r>
          </a:p>
          <a:p>
            <a:pPr marL="685800" indent="-685800">
              <a:buFont typeface="Wingdings" pitchFamily="2" charset="2"/>
              <a:buChar char="§"/>
            </a:pPr>
            <a:r>
              <a:rPr lang="en-US" sz="4600" dirty="0">
                <a:solidFill>
                  <a:schemeClr val="tx1"/>
                </a:solidFill>
                <a:latin typeface="Calibri" panose="020F0502020204030204" pitchFamily="34" charset="0"/>
                <a:cs typeface="Calibri" panose="020F0502020204030204" pitchFamily="34" charset="0"/>
              </a:rPr>
              <a:t>2 110 vac 60 Hz GFCI outlets</a:t>
            </a:r>
          </a:p>
          <a:p>
            <a:pPr marL="685800" indent="-685800">
              <a:buFont typeface="Wingdings" pitchFamily="2" charset="2"/>
              <a:buChar char="§"/>
            </a:pPr>
            <a:r>
              <a:rPr lang="en-US" sz="4600" dirty="0">
                <a:solidFill>
                  <a:schemeClr val="tx1"/>
                </a:solidFill>
                <a:latin typeface="Calibri" panose="020F0502020204030204" pitchFamily="34" charset="0"/>
                <a:cs typeface="Calibri" panose="020F0502020204030204" pitchFamily="34" charset="0"/>
              </a:rPr>
              <a:t>4 USB Type “A” power outlets</a:t>
            </a:r>
          </a:p>
          <a:p>
            <a:pPr marL="685800" indent="-685800">
              <a:buFont typeface="Wingdings" pitchFamily="2" charset="2"/>
              <a:buChar char="§"/>
            </a:pPr>
            <a:r>
              <a:rPr lang="en-US" sz="4600" dirty="0">
                <a:solidFill>
                  <a:schemeClr val="tx1"/>
                </a:solidFill>
                <a:latin typeface="Calibri" panose="020F0502020204030204" pitchFamily="34" charset="0"/>
                <a:cs typeface="Calibri" panose="020F0502020204030204" pitchFamily="34" charset="0"/>
              </a:rPr>
              <a:t>Dual-Port High-Speed USB-C Charger Ports</a:t>
            </a:r>
          </a:p>
          <a:p>
            <a:pPr marL="685800" indent="-685800">
              <a:buFont typeface="Wingdings" pitchFamily="2" charset="2"/>
              <a:buChar char="§"/>
            </a:pPr>
            <a:r>
              <a:rPr lang="en-US" sz="4600" dirty="0">
                <a:solidFill>
                  <a:schemeClr val="tx1"/>
                </a:solidFill>
                <a:latin typeface="Calibri" panose="020F0502020204030204" pitchFamily="34" charset="0"/>
                <a:cs typeface="Calibri" panose="020F0502020204030204" pitchFamily="34" charset="0"/>
              </a:rPr>
              <a:t>4 Wireless Chargers on top surface</a:t>
            </a:r>
          </a:p>
        </p:txBody>
      </p:sp>
      <p:pic>
        <p:nvPicPr>
          <p:cNvPr id="15" name="Picture 14" descr="A picture containing text, scale, device&#10;&#10;Description automatically generated">
            <a:extLst>
              <a:ext uri="{FF2B5EF4-FFF2-40B4-BE49-F238E27FC236}">
                <a16:creationId xmlns:a16="http://schemas.microsoft.com/office/drawing/2014/main" id="{13F24461-979F-35DB-1148-704CF6B96175}"/>
              </a:ext>
            </a:extLst>
          </p:cNvPr>
          <p:cNvPicPr>
            <a:picLocks noChangeAspect="1"/>
          </p:cNvPicPr>
          <p:nvPr/>
        </p:nvPicPr>
        <p:blipFill>
          <a:blip r:embed="rId7"/>
          <a:stretch>
            <a:fillRect/>
          </a:stretch>
        </p:blipFill>
        <p:spPr>
          <a:xfrm>
            <a:off x="30387391" y="8054998"/>
            <a:ext cx="10203446" cy="5334432"/>
          </a:xfrm>
          <a:prstGeom prst="rect">
            <a:avLst/>
          </a:prstGeom>
        </p:spPr>
      </p:pic>
    </p:spTree>
    <p:extLst>
      <p:ext uri="{BB962C8B-B14F-4D97-AF65-F5344CB8AC3E}">
        <p14:creationId xmlns:p14="http://schemas.microsoft.com/office/powerpoint/2010/main" val="1945754846"/>
      </p:ext>
    </p:extLst>
  </p:cSld>
  <p:clrMapOvr>
    <a:masterClrMapping/>
  </p:clrMapOvr>
</p:sld>
</file>

<file path=ppt/theme/theme1.xml><?xml version="1.0" encoding="utf-8"?>
<a:theme xmlns:a="http://schemas.openxmlformats.org/drawingml/2006/main" name="Default Design">
  <a:themeElements>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4822</TotalTime>
  <Words>600</Words>
  <Application>Microsoft Macintosh PowerPoint</Application>
  <PresentationFormat>Custom</PresentationFormat>
  <Paragraphs>87</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Wingdings</vt:lpstr>
      <vt:lpstr>Default Design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shopper</dc:creator>
  <cp:lastModifiedBy>Reese Johnson</cp:lastModifiedBy>
  <cp:revision>29</cp:revision>
  <dcterms:created xsi:type="dcterms:W3CDTF">2007-04-04T14:17:42Z</dcterms:created>
  <dcterms:modified xsi:type="dcterms:W3CDTF">2023-04-05T23:35:06Z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0x0101008CB6C76999A8E946924D195080FADDE7</vt:lpwstr>
  </property>
</Properties>
</file>