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43891200" cy="38404800"/>
  <p:notesSz cx="6858000" cy="9296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2096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8" roundtripDataSignature="AMtx7mjCJEoeVLJPb7mFCyTn54l5Z/At7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0099C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307" autoAdjust="0"/>
    <p:restoredTop sz="94660"/>
  </p:normalViewPr>
  <p:slideViewPr>
    <p:cSldViewPr snapToGrid="0">
      <p:cViewPr>
        <p:scale>
          <a:sx n="25" d="100"/>
          <a:sy n="25" d="100"/>
        </p:scale>
        <p:origin x="136" y="-1892"/>
      </p:cViewPr>
      <p:guideLst>
        <p:guide orient="horz" pos="12096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2692" y="5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customschemas.google.com/relationships/presentationmetadata" Target="metadata"/><Relationship Id="rId3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11" Type="http://schemas.openxmlformats.org/officeDocument/2006/relationships/theme" Target="theme/theme1.xml"/><Relationship Id="rId10" Type="http://schemas.openxmlformats.org/officeDocument/2006/relationships/viewProps" Target="viewProps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cfnoj\Documents\Fall%202022\STARS\Book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095225542476356"/>
          <c:y val="6.1412238729092593E-2"/>
          <c:w val="0.87699855292930373"/>
          <c:h val="0.66673824826437711"/>
        </c:manualLayout>
      </c:layout>
      <c:barChart>
        <c:barDir val="col"/>
        <c:grouping val="clustered"/>
        <c:varyColors val="0"/>
        <c:ser>
          <c:idx val="0"/>
          <c:order val="0"/>
          <c:tx>
            <c:v>2020</c:v>
          </c:tx>
          <c:spPr>
            <a:solidFill>
              <a:schemeClr val="accent5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'Points Over Time'!$G$5:$G$13</c:f>
              <c:strCache>
                <c:ptCount val="9"/>
                <c:pt idx="0">
                  <c:v>EN 2</c:v>
                </c:pt>
                <c:pt idx="1">
                  <c:v>EN 3</c:v>
                </c:pt>
                <c:pt idx="2">
                  <c:v>EN 5</c:v>
                </c:pt>
                <c:pt idx="3">
                  <c:v>EN 5</c:v>
                </c:pt>
                <c:pt idx="4">
                  <c:v>EN 6</c:v>
                </c:pt>
                <c:pt idx="5">
                  <c:v>EN 8</c:v>
                </c:pt>
                <c:pt idx="6">
                  <c:v>EN 9</c:v>
                </c:pt>
                <c:pt idx="7">
                  <c:v>EN 10</c:v>
                </c:pt>
                <c:pt idx="8">
                  <c:v>EN 12</c:v>
                </c:pt>
              </c:strCache>
            </c:strRef>
          </c:cat>
          <c:val>
            <c:numRef>
              <c:f>'Points Over Time'!$H$5:$H$13</c:f>
              <c:numCache>
                <c:formatCode>General</c:formatCode>
                <c:ptCount val="9"/>
                <c:pt idx="0">
                  <c:v>1.2</c:v>
                </c:pt>
                <c:pt idx="1">
                  <c:v>3</c:v>
                </c:pt>
                <c:pt idx="2">
                  <c:v>2</c:v>
                </c:pt>
                <c:pt idx="3">
                  <c:v>2</c:v>
                </c:pt>
                <c:pt idx="4">
                  <c:v>0</c:v>
                </c:pt>
                <c:pt idx="5">
                  <c:v>0.9</c:v>
                </c:pt>
                <c:pt idx="6">
                  <c:v>0</c:v>
                </c:pt>
                <c:pt idx="7">
                  <c:v>2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FDA-499D-B80F-34562D2CAA34}"/>
            </c:ext>
          </c:extLst>
        </c:ser>
        <c:ser>
          <c:idx val="1"/>
          <c:order val="1"/>
          <c:tx>
            <c:v>2023</c:v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'Points Over Time'!$G$5:$G$13</c:f>
              <c:strCache>
                <c:ptCount val="9"/>
                <c:pt idx="0">
                  <c:v>EN 2</c:v>
                </c:pt>
                <c:pt idx="1">
                  <c:v>EN 3</c:v>
                </c:pt>
                <c:pt idx="2">
                  <c:v>EN 5</c:v>
                </c:pt>
                <c:pt idx="3">
                  <c:v>EN 5</c:v>
                </c:pt>
                <c:pt idx="4">
                  <c:v>EN 6</c:v>
                </c:pt>
                <c:pt idx="5">
                  <c:v>EN 8</c:v>
                </c:pt>
                <c:pt idx="6">
                  <c:v>EN 9</c:v>
                </c:pt>
                <c:pt idx="7">
                  <c:v>EN 10</c:v>
                </c:pt>
                <c:pt idx="8">
                  <c:v>EN 12</c:v>
                </c:pt>
              </c:strCache>
            </c:strRef>
          </c:cat>
          <c:val>
            <c:numRef>
              <c:f>'Points Over Time'!$I$5:$I$13</c:f>
              <c:numCache>
                <c:formatCode>General</c:formatCode>
                <c:ptCount val="9"/>
                <c:pt idx="0">
                  <c:v>2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0.5</c:v>
                </c:pt>
                <c:pt idx="5">
                  <c:v>1</c:v>
                </c:pt>
                <c:pt idx="6">
                  <c:v>0</c:v>
                </c:pt>
                <c:pt idx="7">
                  <c:v>3</c:v>
                </c:pt>
                <c:pt idx="8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FDA-499D-B80F-34562D2CAA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248586512"/>
        <c:axId val="1248593712"/>
      </c:barChart>
      <c:catAx>
        <c:axId val="12485865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8593712"/>
        <c:crosses val="autoZero"/>
        <c:auto val="1"/>
        <c:lblAlgn val="ctr"/>
        <c:lblOffset val="100"/>
        <c:noMultiLvlLbl val="0"/>
      </c:catAx>
      <c:valAx>
        <c:axId val="1248593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4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Points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4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485865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4000"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2020</c:v>
          </c:tx>
          <c:spPr>
            <a:solidFill>
              <a:schemeClr val="accent5">
                <a:tint val="77000"/>
              </a:schemeClr>
            </a:solidFill>
            <a:ln>
              <a:noFill/>
            </a:ln>
            <a:effectLst/>
          </c:spPr>
          <c:invertIfNegative val="0"/>
          <c:cat>
            <c:strRef>
              <c:f>'Points Over Time'!$K$5:$K$13</c:f>
              <c:strCache>
                <c:ptCount val="9"/>
                <c:pt idx="0">
                  <c:v>PA 1</c:v>
                </c:pt>
                <c:pt idx="1">
                  <c:v>PA 2</c:v>
                </c:pt>
                <c:pt idx="2">
                  <c:v>PA 3</c:v>
                </c:pt>
                <c:pt idx="3">
                  <c:v>PA 4</c:v>
                </c:pt>
                <c:pt idx="4">
                  <c:v>PA 6</c:v>
                </c:pt>
                <c:pt idx="5">
                  <c:v>PA 10</c:v>
                </c:pt>
                <c:pt idx="6">
                  <c:v>PA 11</c:v>
                </c:pt>
                <c:pt idx="7">
                  <c:v>PA 12</c:v>
                </c:pt>
                <c:pt idx="8">
                  <c:v>PA 14</c:v>
                </c:pt>
              </c:strCache>
            </c:strRef>
          </c:cat>
          <c:val>
            <c:numRef>
              <c:f>'Points Over Time'!$L$5:$L$13</c:f>
              <c:numCache>
                <c:formatCode>General</c:formatCode>
                <c:ptCount val="9"/>
                <c:pt idx="0">
                  <c:v>1</c:v>
                </c:pt>
                <c:pt idx="1">
                  <c:v>2.5</c:v>
                </c:pt>
                <c:pt idx="2">
                  <c:v>1.25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0.75</c:v>
                </c:pt>
                <c:pt idx="8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51A-4B02-82A9-2DC68561A9B9}"/>
            </c:ext>
          </c:extLst>
        </c:ser>
        <c:ser>
          <c:idx val="1"/>
          <c:order val="1"/>
          <c:tx>
            <c:v>2023</c:v>
          </c:tx>
          <c:spPr>
            <a:solidFill>
              <a:schemeClr val="accent5">
                <a:shade val="76000"/>
              </a:schemeClr>
            </a:solidFill>
            <a:ln>
              <a:noFill/>
            </a:ln>
            <a:effectLst/>
          </c:spPr>
          <c:invertIfNegative val="0"/>
          <c:cat>
            <c:strRef>
              <c:f>'Points Over Time'!$K$5:$K$13</c:f>
              <c:strCache>
                <c:ptCount val="9"/>
                <c:pt idx="0">
                  <c:v>PA 1</c:v>
                </c:pt>
                <c:pt idx="1">
                  <c:v>PA 2</c:v>
                </c:pt>
                <c:pt idx="2">
                  <c:v>PA 3</c:v>
                </c:pt>
                <c:pt idx="3">
                  <c:v>PA 4</c:v>
                </c:pt>
                <c:pt idx="4">
                  <c:v>PA 6</c:v>
                </c:pt>
                <c:pt idx="5">
                  <c:v>PA 10</c:v>
                </c:pt>
                <c:pt idx="6">
                  <c:v>PA 11</c:v>
                </c:pt>
                <c:pt idx="7">
                  <c:v>PA 12</c:v>
                </c:pt>
                <c:pt idx="8">
                  <c:v>PA 14</c:v>
                </c:pt>
              </c:strCache>
            </c:strRef>
          </c:cat>
          <c:val>
            <c:numRef>
              <c:f>'Points Over Time'!$M$5:$M$13</c:f>
              <c:numCache>
                <c:formatCode>General</c:formatCode>
                <c:ptCount val="9"/>
                <c:pt idx="0">
                  <c:v>1</c:v>
                </c:pt>
                <c:pt idx="1">
                  <c:v>2.5</c:v>
                </c:pt>
                <c:pt idx="2">
                  <c:v>1.25</c:v>
                </c:pt>
                <c:pt idx="3">
                  <c:v>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0.75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51A-4B02-82A9-2DC68561A9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46521360"/>
        <c:axId val="1046533360"/>
      </c:barChart>
      <c:catAx>
        <c:axId val="10465213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6533360"/>
        <c:crosses val="autoZero"/>
        <c:auto val="1"/>
        <c:lblAlgn val="ctr"/>
        <c:lblOffset val="100"/>
        <c:noMultiLvlLbl val="0"/>
      </c:catAx>
      <c:valAx>
        <c:axId val="10465333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4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Points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4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4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4652136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4000"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AC</c:v>
          </c:tx>
          <c:spPr>
            <a:solidFill>
              <a:srgbClr val="FF9900"/>
            </a:solidFill>
            <a:ln>
              <a:noFill/>
            </a:ln>
            <a:effectLst/>
          </c:spPr>
          <c:invertIfNegative val="0"/>
          <c:cat>
            <c:numRef>
              <c:f>'Points Over Time'!$C$4:$E$4</c:f>
              <c:numCache>
                <c:formatCode>General</c:formatCode>
                <c:ptCount val="3"/>
                <c:pt idx="0">
                  <c:v>2017</c:v>
                </c:pt>
                <c:pt idx="1">
                  <c:v>2020</c:v>
                </c:pt>
                <c:pt idx="2">
                  <c:v>2023</c:v>
                </c:pt>
              </c:numCache>
            </c:numRef>
          </c:cat>
          <c:val>
            <c:numRef>
              <c:f>'Points Over Time'!$C$5:$E$5</c:f>
              <c:numCache>
                <c:formatCode>General</c:formatCode>
                <c:ptCount val="3"/>
                <c:pt idx="0">
                  <c:v>37.370000000000005</c:v>
                </c:pt>
                <c:pt idx="1">
                  <c:v>39.82</c:v>
                </c:pt>
                <c:pt idx="2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359-40FC-A1E6-08B7DE76F287}"/>
            </c:ext>
          </c:extLst>
        </c:ser>
        <c:ser>
          <c:idx val="1"/>
          <c:order val="1"/>
          <c:tx>
            <c:v>EN</c:v>
          </c:tx>
          <c:spPr>
            <a:solidFill>
              <a:srgbClr val="0099CC"/>
            </a:solidFill>
            <a:ln>
              <a:noFill/>
            </a:ln>
            <a:effectLst/>
          </c:spPr>
          <c:invertIfNegative val="0"/>
          <c:cat>
            <c:numRef>
              <c:f>'Points Over Time'!$C$4:$E$4</c:f>
              <c:numCache>
                <c:formatCode>General</c:formatCode>
                <c:ptCount val="3"/>
                <c:pt idx="0">
                  <c:v>2017</c:v>
                </c:pt>
                <c:pt idx="1">
                  <c:v>2020</c:v>
                </c:pt>
                <c:pt idx="2">
                  <c:v>2023</c:v>
                </c:pt>
              </c:numCache>
            </c:numRef>
          </c:cat>
          <c:val>
            <c:numRef>
              <c:f>'Points Over Time'!$C$6:$E$6</c:f>
              <c:numCache>
                <c:formatCode>General</c:formatCode>
                <c:ptCount val="3"/>
                <c:pt idx="0">
                  <c:v>17.03</c:v>
                </c:pt>
                <c:pt idx="1">
                  <c:v>19.29</c:v>
                </c:pt>
                <c:pt idx="2">
                  <c:v>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359-40FC-A1E6-08B7DE76F287}"/>
            </c:ext>
          </c:extLst>
        </c:ser>
        <c:ser>
          <c:idx val="2"/>
          <c:order val="2"/>
          <c:tx>
            <c:v>OP</c:v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cat>
            <c:numRef>
              <c:f>'Points Over Time'!$C$4:$E$4</c:f>
              <c:numCache>
                <c:formatCode>General</c:formatCode>
                <c:ptCount val="3"/>
                <c:pt idx="0">
                  <c:v>2017</c:v>
                </c:pt>
                <c:pt idx="1">
                  <c:v>2020</c:v>
                </c:pt>
                <c:pt idx="2">
                  <c:v>2023</c:v>
                </c:pt>
              </c:numCache>
            </c:numRef>
          </c:cat>
          <c:val>
            <c:numRef>
              <c:f>'Points Over Time'!$C$7:$E$7</c:f>
              <c:numCache>
                <c:formatCode>General</c:formatCode>
                <c:ptCount val="3"/>
                <c:pt idx="0">
                  <c:v>16.05</c:v>
                </c:pt>
                <c:pt idx="1">
                  <c:v>25.63</c:v>
                </c:pt>
                <c:pt idx="2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359-40FC-A1E6-08B7DE76F287}"/>
            </c:ext>
          </c:extLst>
        </c:ser>
        <c:ser>
          <c:idx val="3"/>
          <c:order val="3"/>
          <c:tx>
            <c:v>PA</c:v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cat>
            <c:numRef>
              <c:f>'Points Over Time'!$C$4:$E$4</c:f>
              <c:numCache>
                <c:formatCode>General</c:formatCode>
                <c:ptCount val="3"/>
                <c:pt idx="0">
                  <c:v>2017</c:v>
                </c:pt>
                <c:pt idx="1">
                  <c:v>2020</c:v>
                </c:pt>
                <c:pt idx="2">
                  <c:v>2023</c:v>
                </c:pt>
              </c:numCache>
            </c:numRef>
          </c:cat>
          <c:val>
            <c:numRef>
              <c:f>'Points Over Time'!$C$8:$E$8</c:f>
              <c:numCache>
                <c:formatCode>General</c:formatCode>
                <c:ptCount val="3"/>
                <c:pt idx="0">
                  <c:v>8.8800000000000008</c:v>
                </c:pt>
                <c:pt idx="1">
                  <c:v>13.870000000000001</c:v>
                </c:pt>
                <c:pt idx="2">
                  <c:v>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359-40FC-A1E6-08B7DE76F2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4457632"/>
        <c:axId val="524459296"/>
      </c:barChart>
      <c:catAx>
        <c:axId val="52445763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4459296"/>
        <c:crosses val="autoZero"/>
        <c:auto val="1"/>
        <c:lblAlgn val="ctr"/>
        <c:lblOffset val="100"/>
        <c:noMultiLvlLbl val="0"/>
      </c:catAx>
      <c:valAx>
        <c:axId val="5244592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6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600"/>
                  <a:t>Points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6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44576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9745195825489457"/>
          <c:y val="0.89979093952136457"/>
          <c:w val="0.43539911153370975"/>
          <c:h val="7.600331161327980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4" y="0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438275" y="696913"/>
            <a:ext cx="398145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728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427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0516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4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:notes"/>
          <p:cNvSpPr txBox="1">
            <a:spLocks noGrp="1"/>
          </p:cNvSpPr>
          <p:nvPr>
            <p:ph type="sldNum" idx="12"/>
          </p:nvPr>
        </p:nvSpPr>
        <p:spPr>
          <a:xfrm>
            <a:off x="3884614" y="8829675"/>
            <a:ext cx="2971800" cy="465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 sz="1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696913"/>
            <a:ext cx="398145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8" name="Google Shape;48;p1:notes"/>
          <p:cNvSpPr txBox="1">
            <a:spLocks noGrp="1"/>
          </p:cNvSpPr>
          <p:nvPr>
            <p:ph type="body" idx="1"/>
          </p:nvPr>
        </p:nvSpPr>
        <p:spPr>
          <a:xfrm>
            <a:off x="685800" y="4414838"/>
            <a:ext cx="5486400" cy="4184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9867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3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3" name="Google Shape;43;p13"/>
          <p:cNvSpPr txBox="1">
            <a:spLocks noGrp="1"/>
          </p:cNvSpPr>
          <p:nvPr>
            <p:ph type="body" idx="1"/>
          </p:nvPr>
        </p:nvSpPr>
        <p:spPr>
          <a:xfrm rot="5400000">
            <a:off x="9272474" y="1881925"/>
            <a:ext cx="25346257" cy="39503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>
  <p:cSld name="Vertical Title and 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6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6"/>
          <p:cNvSpPr txBox="1">
            <a:spLocks noGrp="1"/>
          </p:cNvSpPr>
          <p:nvPr>
            <p:ph type="body" idx="1"/>
          </p:nvPr>
        </p:nvSpPr>
        <p:spPr>
          <a:xfrm>
            <a:off x="2193927" y="8960472"/>
            <a:ext cx="39503351" cy="25346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–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58800" algn="l" rtl="0">
              <a:spcBef>
                <a:spcPts val="104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Char char="•"/>
              <a:defRPr sz="5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–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520700" algn="l" rtl="0">
              <a:spcBef>
                <a:spcPts val="920"/>
              </a:spcBef>
              <a:spcAft>
                <a:spcPts val="0"/>
              </a:spcAft>
              <a:buClr>
                <a:schemeClr val="dk1"/>
              </a:buClr>
              <a:buSzPts val="4600"/>
              <a:buFont typeface="Arial"/>
              <a:buChar char="»"/>
              <a:defRPr sz="4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>
            <a:off x="2193927" y="8960472"/>
            <a:ext cx="19599275" cy="25346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body" idx="2"/>
          </p:nvPr>
        </p:nvSpPr>
        <p:spPr>
          <a:xfrm>
            <a:off x="22098000" y="8960472"/>
            <a:ext cx="19599276" cy="253462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•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–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•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–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»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9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7" name="Google Shape;27;p9"/>
          <p:cNvSpPr txBox="1">
            <a:spLocks noGrp="1"/>
          </p:cNvSpPr>
          <p:nvPr>
            <p:ph type="body" idx="1"/>
          </p:nvPr>
        </p:nvSpPr>
        <p:spPr>
          <a:xfrm>
            <a:off x="2193926" y="8596198"/>
            <a:ext cx="19392900" cy="3584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Google Shape;28;p9"/>
          <p:cNvSpPr txBox="1">
            <a:spLocks noGrp="1"/>
          </p:cNvSpPr>
          <p:nvPr>
            <p:ph type="body" idx="2"/>
          </p:nvPr>
        </p:nvSpPr>
        <p:spPr>
          <a:xfrm>
            <a:off x="2193926" y="12180385"/>
            <a:ext cx="19392900" cy="22126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Google Shape;29;p9"/>
          <p:cNvSpPr txBox="1">
            <a:spLocks noGrp="1"/>
          </p:cNvSpPr>
          <p:nvPr>
            <p:ph type="body" idx="3"/>
          </p:nvPr>
        </p:nvSpPr>
        <p:spPr>
          <a:xfrm>
            <a:off x="22294852" y="8596198"/>
            <a:ext cx="19402426" cy="3584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marR="0" lvl="0" indent="-2286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  <a:defRPr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0" name="Google Shape;30;p9"/>
          <p:cNvSpPr txBox="1">
            <a:spLocks noGrp="1"/>
          </p:cNvSpPr>
          <p:nvPr>
            <p:ph type="body" idx="4"/>
          </p:nvPr>
        </p:nvSpPr>
        <p:spPr>
          <a:xfrm>
            <a:off x="22294852" y="12180385"/>
            <a:ext cx="19402426" cy="2212634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57200" algn="l" rtl="0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»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0"/>
          <p:cNvSpPr txBox="1">
            <a:spLocks noGrp="1"/>
          </p:cNvSpPr>
          <p:nvPr>
            <p:ph type="title"/>
          </p:nvPr>
        </p:nvSpPr>
        <p:spPr>
          <a:xfrm>
            <a:off x="2193927" y="1538405"/>
            <a:ext cx="3950335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1"/>
          <p:cNvSpPr txBox="1">
            <a:spLocks noGrp="1"/>
          </p:cNvSpPr>
          <p:nvPr>
            <p:ph type="title"/>
          </p:nvPr>
        </p:nvSpPr>
        <p:spPr>
          <a:xfrm>
            <a:off x="2193926" y="1528646"/>
            <a:ext cx="14439900" cy="65081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11"/>
          <p:cNvSpPr txBox="1">
            <a:spLocks noGrp="1"/>
          </p:cNvSpPr>
          <p:nvPr>
            <p:ph type="body" idx="1"/>
          </p:nvPr>
        </p:nvSpPr>
        <p:spPr>
          <a:xfrm>
            <a:off x="17160877" y="1528648"/>
            <a:ext cx="24536399" cy="32778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635000" algn="l" rtl="0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Char char="•"/>
              <a:defRPr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584200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Char char="–"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533400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–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482600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Char char="»"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body" idx="2"/>
          </p:nvPr>
        </p:nvSpPr>
        <p:spPr>
          <a:xfrm>
            <a:off x="2193926" y="8036779"/>
            <a:ext cx="14439900" cy="26269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2"/>
          <p:cNvSpPr txBox="1">
            <a:spLocks noGrp="1"/>
          </p:cNvSpPr>
          <p:nvPr>
            <p:ph type="title"/>
          </p:nvPr>
        </p:nvSpPr>
        <p:spPr>
          <a:xfrm>
            <a:off x="8604251" y="26884663"/>
            <a:ext cx="26333450" cy="3171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8000" b="1" i="1" u="none" strike="noStrike" cap="none">
                <a:solidFill>
                  <a:srgbClr val="76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9" name="Google Shape;39;p12"/>
          <p:cNvSpPr>
            <a:spLocks noGrp="1"/>
          </p:cNvSpPr>
          <p:nvPr>
            <p:ph type="pic" idx="2"/>
          </p:nvPr>
        </p:nvSpPr>
        <p:spPr>
          <a:xfrm>
            <a:off x="8604251" y="3431325"/>
            <a:ext cx="26333450" cy="230435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128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Arial"/>
              <a:buNone/>
              <a:defRPr sz="6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1120"/>
              </a:spcBef>
              <a:spcAft>
                <a:spcPts val="0"/>
              </a:spcAft>
              <a:buClr>
                <a:schemeClr val="dk1"/>
              </a:buClr>
              <a:buSzPts val="5600"/>
              <a:buFont typeface="Arial"/>
              <a:buNone/>
              <a:defRPr sz="5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None/>
              <a:defRPr sz="4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0" name="Google Shape;40;p12"/>
          <p:cNvSpPr txBox="1">
            <a:spLocks noGrp="1"/>
          </p:cNvSpPr>
          <p:nvPr>
            <p:ph type="body" idx="1"/>
          </p:nvPr>
        </p:nvSpPr>
        <p:spPr>
          <a:xfrm>
            <a:off x="8604251" y="30055791"/>
            <a:ext cx="26333450" cy="45078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/>
          <p:nvPr/>
        </p:nvSpPr>
        <p:spPr>
          <a:xfrm>
            <a:off x="43213019" y="6657123"/>
            <a:ext cx="685800" cy="31800645"/>
          </a:xfrm>
          <a:prstGeom prst="rect">
            <a:avLst/>
          </a:prstGeom>
          <a:solidFill>
            <a:srgbClr val="29459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3"/>
          <p:cNvSpPr/>
          <p:nvPr/>
        </p:nvSpPr>
        <p:spPr>
          <a:xfrm>
            <a:off x="0" y="6657123"/>
            <a:ext cx="685800" cy="31800645"/>
          </a:xfrm>
          <a:prstGeom prst="rect">
            <a:avLst/>
          </a:prstGeom>
          <a:solidFill>
            <a:srgbClr val="760000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04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2" name="Google Shape;12;p3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72492" y="518070"/>
            <a:ext cx="8961120" cy="567964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3" name="Google Shape;13;p3"/>
          <p:cNvCxnSpPr/>
          <p:nvPr/>
        </p:nvCxnSpPr>
        <p:spPr>
          <a:xfrm>
            <a:off x="-48126" y="6657123"/>
            <a:ext cx="43946946" cy="0"/>
          </a:xfrm>
          <a:prstGeom prst="straightConnector1">
            <a:avLst/>
          </a:prstGeom>
          <a:noFill/>
          <a:ln w="317500" cap="flat" cmpd="sng">
            <a:solidFill>
              <a:srgbClr val="B5AF67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4" name="Google Shape;14;p3"/>
          <p:cNvCxnSpPr/>
          <p:nvPr/>
        </p:nvCxnSpPr>
        <p:spPr>
          <a:xfrm>
            <a:off x="-48126" y="38351831"/>
            <a:ext cx="43946946" cy="52968"/>
          </a:xfrm>
          <a:prstGeom prst="straightConnector1">
            <a:avLst/>
          </a:prstGeom>
          <a:noFill/>
          <a:ln w="381000" cap="flat" cmpd="sng">
            <a:solidFill>
              <a:srgbClr val="B5AF67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image" Target="../media/image2.png"/><Relationship Id="rId7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hyperlink" Target="https://stars.aashe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A9D8BC5-9718-4765-5E7F-691CF2D80E4D}"/>
              </a:ext>
            </a:extLst>
          </p:cNvPr>
          <p:cNvSpPr txBox="1"/>
          <p:nvPr/>
        </p:nvSpPr>
        <p:spPr>
          <a:xfrm>
            <a:off x="14935199" y="6672869"/>
            <a:ext cx="13309600" cy="317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endParaRPr lang="en-US" sz="52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5200" u="sng" dirty="0">
                <a:latin typeface="Calibri" panose="020F0502020204030204" pitchFamily="34" charset="0"/>
                <a:cs typeface="Calibri" panose="020F0502020204030204" pitchFamily="34" charset="0"/>
              </a:rPr>
              <a:t>Optimizing STARS </a:t>
            </a:r>
            <a:r>
              <a:rPr lang="en-US" sz="52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Workflo</a:t>
            </a:r>
            <a:r>
              <a:rPr lang="en-US" sz="52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ws</a:t>
            </a:r>
            <a:endParaRPr lang="en-US" sz="52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52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5200" dirty="0">
                <a:latin typeface="Calibri" panose="020F0502020204030204" pitchFamily="34" charset="0"/>
                <a:cs typeface="Calibri" panose="020F0502020204030204" pitchFamily="34" charset="0"/>
              </a:rPr>
              <a:t>most important </a:t>
            </a:r>
            <a:r>
              <a:rPr lang="en-US" sz="5200" dirty="0" smtClean="0">
                <a:latin typeface="Calibri" panose="020F0502020204030204" pitchFamily="34" charset="0"/>
                <a:cs typeface="Calibri" panose="020F0502020204030204" pitchFamily="34" charset="0"/>
              </a:rPr>
              <a:t>campus offices </a:t>
            </a:r>
            <a:r>
              <a:rPr lang="en-US" sz="5200" dirty="0">
                <a:latin typeface="Calibri" panose="020F0502020204030204" pitchFamily="34" charset="0"/>
                <a:cs typeface="Calibri" panose="020F0502020204030204" pitchFamily="34" charset="0"/>
              </a:rPr>
              <a:t>for completion of </a:t>
            </a:r>
            <a:r>
              <a:rPr lang="en-US" sz="5200" dirty="0" smtClean="0">
                <a:latin typeface="Calibri" panose="020F0502020204030204" pitchFamily="34" charset="0"/>
                <a:cs typeface="Calibri" panose="020F0502020204030204" pitchFamily="34" charset="0"/>
              </a:rPr>
              <a:t>certification included:  Facilities</a:t>
            </a:r>
            <a:r>
              <a:rPr lang="en-US" sz="5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5200" dirty="0" smtClean="0">
                <a:latin typeface="Calibri" panose="020F0502020204030204" pitchFamily="34" charset="0"/>
                <a:cs typeface="Calibri" panose="020F0502020204030204" pitchFamily="34" charset="0"/>
              </a:rPr>
              <a:t>Student-Life</a:t>
            </a:r>
            <a:r>
              <a:rPr lang="en-US" sz="5200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5200" dirty="0" smtClean="0">
                <a:latin typeface="Calibri" panose="020F0502020204030204" pitchFamily="34" charset="0"/>
                <a:cs typeface="Calibri" panose="020F0502020204030204" pitchFamily="34" charset="0"/>
              </a:rPr>
              <a:t>Office </a:t>
            </a:r>
            <a:r>
              <a:rPr lang="en-US" sz="5200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sz="5200" dirty="0" smtClean="0">
                <a:latin typeface="Calibri" panose="020F0502020204030204" pitchFamily="34" charset="0"/>
                <a:cs typeface="Calibri" panose="020F0502020204030204" pitchFamily="34" charset="0"/>
              </a:rPr>
              <a:t>Institutional Research </a:t>
            </a:r>
            <a:r>
              <a:rPr lang="en-US" sz="5200" dirty="0">
                <a:latin typeface="Calibri" panose="020F0502020204030204" pitchFamily="34" charset="0"/>
                <a:cs typeface="Calibri" panose="020F0502020204030204" pitchFamily="34" charset="0"/>
              </a:rPr>
              <a:t>and the </a:t>
            </a:r>
            <a:r>
              <a:rPr lang="en-US" sz="5200" dirty="0" smtClean="0">
                <a:latin typeface="Calibri" panose="020F0502020204030204" pitchFamily="34" charset="0"/>
                <a:cs typeface="Calibri" panose="020F0502020204030204" pitchFamily="34" charset="0"/>
              </a:rPr>
              <a:t>SUS Academic Program (Fig. 1).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5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5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5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5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52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width of the flow-lines indicates the relative volume of information transfer; e.g., the inter-actions of the USC </a:t>
            </a:r>
            <a:r>
              <a:rPr lang="en-US" sz="5200" dirty="0" smtClean="0">
                <a:latin typeface="Calibri" panose="020F0502020204030204" pitchFamily="34" charset="0"/>
                <a:cs typeface="Calibri" panose="020F0502020204030204" pitchFamily="34" charset="0"/>
              </a:rPr>
              <a:t>and, </a:t>
            </a:r>
            <a:r>
              <a:rPr lang="en-US" sz="5200" dirty="0" smtClean="0">
                <a:latin typeface="Calibri" panose="020F0502020204030204" pitchFamily="34" charset="0"/>
                <a:cs typeface="Calibri" panose="020F0502020204030204" pitchFamily="34" charset="0"/>
              </a:rPr>
              <a:t>SUS Academic Program. </a:t>
            </a:r>
          </a:p>
          <a:p>
            <a:r>
              <a:rPr lang="en-US" sz="52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Actions </a:t>
            </a:r>
            <a:r>
              <a:rPr lang="en-US" sz="5200" u="sng" dirty="0">
                <a:latin typeface="Calibri" panose="020F0502020204030204" pitchFamily="34" charset="0"/>
                <a:cs typeface="Calibri" panose="020F0502020204030204" pitchFamily="34" charset="0"/>
              </a:rPr>
              <a:t>to Achieve Engagement Points</a:t>
            </a:r>
          </a:p>
          <a:p>
            <a:r>
              <a:rPr lang="en-US" sz="5200" dirty="0" smtClean="0">
                <a:latin typeface="Calibri" panose="020F0502020204030204" pitchFamily="34" charset="0"/>
                <a:cs typeface="Calibri" panose="020F0502020204030204" pitchFamily="34" charset="0"/>
              </a:rPr>
              <a:t>Up </a:t>
            </a:r>
            <a:r>
              <a:rPr lang="en-US" sz="5200" dirty="0">
                <a:latin typeface="Calibri" panose="020F0502020204030204" pitchFamily="34" charset="0"/>
                <a:cs typeface="Calibri" panose="020F0502020204030204" pitchFamily="34" charset="0"/>
              </a:rPr>
              <a:t>to 6 additional points are expected to be added due to efforts undertaken in the EN category during the </a:t>
            </a:r>
            <a:r>
              <a:rPr lang="en-US" sz="5200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project (</a:t>
            </a:r>
            <a:r>
              <a:rPr lang="en-US" sz="5200" dirty="0">
                <a:latin typeface="Calibri" panose="020F0502020204030204" pitchFamily="34" charset="0"/>
                <a:cs typeface="Calibri" panose="020F0502020204030204" pitchFamily="34" charset="0"/>
              </a:rPr>
              <a:t>Fig. 2</a:t>
            </a:r>
            <a:r>
              <a:rPr lang="en-US" sz="5200" dirty="0">
                <a:latin typeface="Calibri" panose="020F0502020204030204" pitchFamily="34" charset="0"/>
                <a:cs typeface="Calibri" panose="020F0502020204030204" pitchFamily="34" charset="0"/>
              </a:rPr>
              <a:t>). In the EN category, we have been able to keep 95% of the points from the 2020 report (18.5 points). </a:t>
            </a:r>
            <a:endParaRPr lang="en-US" sz="5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lnSpc>
                <a:spcPct val="200000"/>
              </a:lnSpc>
              <a:buFont typeface="Arial" panose="020B0604020202020204" pitchFamily="34" charset="0"/>
              <a:buChar char="•"/>
            </a:pPr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250000"/>
              </a:lnSpc>
            </a:pPr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5200" u="sng" dirty="0">
                <a:latin typeface="Calibri" panose="020F0502020204030204" pitchFamily="34" charset="0"/>
                <a:cs typeface="Calibri" panose="020F0502020204030204" pitchFamily="34" charset="0"/>
              </a:rPr>
              <a:t>Actions to Achieve Planning &amp; Admin. Points</a:t>
            </a:r>
          </a:p>
          <a:p>
            <a:r>
              <a:rPr lang="en-US" sz="5200" dirty="0" smtClean="0">
                <a:latin typeface="Calibri" panose="020F0502020204030204" pitchFamily="34" charset="0"/>
                <a:cs typeface="Calibri" panose="020F0502020204030204" pitchFamily="34" charset="0"/>
              </a:rPr>
              <a:t>As </a:t>
            </a:r>
            <a:r>
              <a:rPr lang="en-US" sz="5200" dirty="0">
                <a:latin typeface="Calibri" panose="020F0502020204030204" pitchFamily="34" charset="0"/>
                <a:cs typeface="Calibri" panose="020F0502020204030204" pitchFamily="34" charset="0"/>
              </a:rPr>
              <a:t>seen in Fig. 3, at least 1 new point may also be added from PA 6</a:t>
            </a:r>
            <a:r>
              <a:rPr lang="en-US" sz="5200" dirty="0">
                <a:latin typeface="Calibri" panose="020F0502020204030204" pitchFamily="34" charset="0"/>
                <a:cs typeface="Calibri" panose="020F0502020204030204" pitchFamily="34" charset="0"/>
              </a:rPr>
              <a:t>. 60% of the points for the PA category were maintained from the 2020 report (8.25 points). </a:t>
            </a:r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9349292" y="1456401"/>
            <a:ext cx="28498800" cy="4399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89675" tIns="44825" rIns="89675" bIns="44825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8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Campus-wide Sustainability </a:t>
            </a:r>
            <a:r>
              <a:rPr lang="en-US" sz="80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Recertification </a:t>
            </a:r>
            <a:r>
              <a:rPr lang="en-US" sz="80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Focusing on 30 STARS</a:t>
            </a:r>
            <a:br>
              <a:rPr lang="en-US" sz="80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80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Engagement </a:t>
            </a:r>
            <a:r>
              <a:rPr lang="en-US" sz="8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and </a:t>
            </a:r>
            <a:r>
              <a:rPr lang="en-US" sz="80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</a:t>
            </a:r>
            <a:r>
              <a:rPr lang="en-US" sz="80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lanning </a:t>
            </a:r>
            <a:r>
              <a:rPr lang="en-US" sz="8000" b="1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Credits, Florida Tech</a:t>
            </a:r>
            <a:r>
              <a:rPr lang="en-US" sz="80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en-US" sz="800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66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Christian Foster</a:t>
            </a:r>
            <a:endParaRPr dirty="0"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5400" b="1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Faculty Advisor: Dr. Ken Lindeman, Dept.  of Ocean Engineering &amp; Marine Sciences, , Florida Tech</a:t>
            </a:r>
          </a:p>
        </p:txBody>
      </p:sp>
      <p:pic>
        <p:nvPicPr>
          <p:cNvPr id="9" name="Google Shape;117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9113498" y="2291171"/>
            <a:ext cx="1846219" cy="18288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58E464C-07A4-0FD1-ABA0-DF06E503A349}"/>
              </a:ext>
            </a:extLst>
          </p:cNvPr>
          <p:cNvSpPr txBox="1"/>
          <p:nvPr/>
        </p:nvSpPr>
        <p:spPr>
          <a:xfrm>
            <a:off x="711200" y="6756400"/>
            <a:ext cx="14223999" cy="323293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u="sng" dirty="0"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</a:p>
          <a:p>
            <a:r>
              <a:rPr lang="en-US" sz="5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Florida Tech has been the source of many </a:t>
            </a:r>
            <a:r>
              <a:rPr lang="en-US" sz="5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innovations, </a:t>
            </a:r>
            <a:r>
              <a:rPr lang="en-US" sz="5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yet </a:t>
            </a:r>
            <a:r>
              <a:rPr lang="en-US" sz="5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new </a:t>
            </a:r>
            <a:r>
              <a:rPr lang="en-US" sz="5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challenges have created a focus on </a:t>
            </a:r>
            <a:r>
              <a:rPr lang="en-US" sz="5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campus sustainability actions</a:t>
            </a:r>
            <a:r>
              <a:rPr lang="en-US" sz="5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 This project </a:t>
            </a:r>
            <a:r>
              <a:rPr lang="en-US" sz="5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focuses on </a:t>
            </a:r>
            <a:r>
              <a:rPr lang="en-US" sz="5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achieving credits in the STARS </a:t>
            </a:r>
            <a:r>
              <a:rPr lang="en-US" sz="5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3-year certification </a:t>
            </a:r>
            <a:r>
              <a:rPr lang="en-US" sz="5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process¹ </a:t>
            </a:r>
            <a:r>
              <a:rPr lang="en-US" sz="5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that Florida </a:t>
            </a:r>
            <a:r>
              <a:rPr lang="en-US" sz="5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Tech employs to aid campus innovations and </a:t>
            </a:r>
            <a:r>
              <a:rPr lang="en-US" sz="5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establish baselines for </a:t>
            </a:r>
            <a:r>
              <a:rPr lang="en-US" sz="5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sustainability performance </a:t>
            </a:r>
            <a:r>
              <a:rPr lang="en-US" sz="5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measurement. </a:t>
            </a:r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7500"/>
              </a:lnSpc>
            </a:pPr>
            <a:r>
              <a:rPr lang="en-US" sz="5200" b="1" u="sng" dirty="0">
                <a:latin typeface="Calibri" panose="020F0502020204030204" pitchFamily="34" charset="0"/>
                <a:cs typeface="Calibri" panose="020F0502020204030204" pitchFamily="34" charset="0"/>
              </a:rPr>
              <a:t>Objectives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5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assemble </a:t>
            </a:r>
            <a:r>
              <a:rPr lang="en-US" sz="5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workgroups </a:t>
            </a:r>
            <a:r>
              <a:rPr lang="en-US" sz="5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5200" dirty="0" err="1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WGs</a:t>
            </a:r>
            <a:r>
              <a:rPr lang="en-US" sz="5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) </a:t>
            </a:r>
            <a:r>
              <a:rPr lang="en-US" sz="5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delegate workloads and optimize points for credits.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5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achieve maximum overall points in the Engagement (EN) Category.</a:t>
            </a:r>
            <a:endParaRPr lang="en-US" sz="52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52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To achieve maximum overall points in the Planning &amp; Administration (PA) Category.</a:t>
            </a:r>
          </a:p>
          <a:p>
            <a:pPr>
              <a:lnSpc>
                <a:spcPts val="7500"/>
              </a:lnSpc>
            </a:pPr>
            <a:r>
              <a:rPr lang="en-US" sz="52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Methods</a:t>
            </a:r>
            <a:endParaRPr lang="en-US" sz="5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ts val="5500"/>
              </a:lnSpc>
            </a:pPr>
            <a:r>
              <a:rPr lang="en-US" sz="52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Optimizing </a:t>
            </a:r>
            <a:r>
              <a:rPr lang="en-US" sz="52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STARS Workflows</a:t>
            </a:r>
            <a:endParaRPr lang="en-US" sz="5200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5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Re-aligned and re-engaged existing </a:t>
            </a:r>
            <a:r>
              <a:rPr lang="en-US" sz="5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WGs</a:t>
            </a:r>
            <a:r>
              <a:rPr lang="en-US" sz="5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5200" dirty="0">
                <a:latin typeface="Calibri" panose="020F0502020204030204" pitchFamily="34" charset="0"/>
                <a:cs typeface="Calibri" panose="020F0502020204030204" pitchFamily="34" charset="0"/>
              </a:rPr>
              <a:t>from </a:t>
            </a:r>
            <a:r>
              <a:rPr lang="en-US" sz="52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the </a:t>
            </a:r>
            <a:r>
              <a:rPr lang="en-US" sz="5200" dirty="0">
                <a:latin typeface="Calibri" panose="020F0502020204030204" pitchFamily="34" charset="0"/>
                <a:cs typeface="Calibri" panose="020F0502020204030204" pitchFamily="34" charset="0"/>
              </a:rPr>
              <a:t>University Sustainability Council (USC</a:t>
            </a:r>
            <a:r>
              <a:rPr lang="en-US" sz="5200" dirty="0" smtClean="0">
                <a:latin typeface="Calibri" panose="020F0502020204030204" pitchFamily="34" charset="0"/>
                <a:cs typeface="Calibri" panose="020F0502020204030204" pitchFamily="34" charset="0"/>
              </a:rPr>
              <a:t>). </a:t>
            </a:r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5200" dirty="0">
                <a:latin typeface="Calibri" panose="020F0502020204030204" pitchFamily="34" charset="0"/>
                <a:cs typeface="Calibri" panose="020F0502020204030204" pitchFamily="34" charset="0"/>
              </a:rPr>
              <a:t>Merged </a:t>
            </a:r>
            <a:r>
              <a:rPr lang="en-US" sz="52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USC’s </a:t>
            </a:r>
            <a:r>
              <a:rPr lang="en-US" sz="5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EN</a:t>
            </a:r>
            <a:r>
              <a:rPr lang="en-US" sz="5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5200" dirty="0">
                <a:latin typeface="Calibri" panose="020F0502020204030204" pitchFamily="34" charset="0"/>
                <a:cs typeface="Calibri" panose="020F0502020204030204" pitchFamily="34" charset="0"/>
              </a:rPr>
              <a:t>and PA category </a:t>
            </a:r>
            <a:r>
              <a:rPr lang="en-US" sz="5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WGs</a:t>
            </a:r>
            <a:r>
              <a:rPr lang="en-US" sz="5200" dirty="0" smtClean="0">
                <a:latin typeface="Calibri" panose="020F0502020204030204" pitchFamily="34" charset="0"/>
                <a:cs typeface="Calibri" panose="020F0502020204030204" pitchFamily="34" charset="0"/>
              </a:rPr>
              <a:t> due</a:t>
            </a:r>
            <a:br>
              <a:rPr lang="en-US" sz="52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5200" dirty="0" smtClean="0">
                <a:latin typeface="Calibri" panose="020F0502020204030204" pitchFamily="34" charset="0"/>
                <a:cs typeface="Calibri" panose="020F0502020204030204" pitchFamily="34" charset="0"/>
              </a:rPr>
              <a:t>to </a:t>
            </a:r>
            <a:r>
              <a:rPr lang="en-US" sz="5200" dirty="0">
                <a:latin typeface="Calibri" panose="020F0502020204030204" pitchFamily="34" charset="0"/>
                <a:cs typeface="Calibri" panose="020F0502020204030204" pitchFamily="34" charset="0"/>
              </a:rPr>
              <a:t>heavy overlap in membership and content.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5200" dirty="0" smtClean="0">
                <a:latin typeface="Calibri" panose="020F0502020204030204" pitchFamily="34" charset="0"/>
                <a:cs typeface="Calibri" panose="020F0502020204030204" pitchFamily="34" charset="0"/>
              </a:rPr>
              <a:t>Expanded involvement </a:t>
            </a:r>
            <a:r>
              <a:rPr lang="en-US" sz="5200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sz="5200" dirty="0" smtClean="0">
                <a:latin typeface="Calibri" panose="020F0502020204030204" pitchFamily="34" charset="0"/>
                <a:cs typeface="Calibri" panose="020F0502020204030204" pitchFamily="34" charset="0"/>
              </a:rPr>
              <a:t>students, including </a:t>
            </a:r>
            <a:r>
              <a:rPr lang="en-US" sz="5200" dirty="0">
                <a:latin typeface="Calibri" panose="020F0502020204030204" pitchFamily="34" charset="0"/>
                <a:cs typeface="Calibri" panose="020F0502020204030204" pitchFamily="34" charset="0"/>
              </a:rPr>
              <a:t>student employees and </a:t>
            </a:r>
            <a:r>
              <a:rPr lang="en-US" sz="5200" dirty="0" smtClean="0">
                <a:latin typeface="Calibri" panose="020F0502020204030204" pitchFamily="34" charset="0"/>
                <a:cs typeface="Calibri" panose="020F0502020204030204" pitchFamily="34" charset="0"/>
              </a:rPr>
              <a:t>organizations</a:t>
            </a:r>
            <a:r>
              <a:rPr lang="en-US" sz="5200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sz="5200" u="sng" dirty="0">
                <a:latin typeface="Calibri" panose="020F0502020204030204" pitchFamily="34" charset="0"/>
                <a:cs typeface="Calibri" panose="020F0502020204030204" pitchFamily="34" charset="0"/>
              </a:rPr>
              <a:t>Actions to </a:t>
            </a:r>
            <a:r>
              <a:rPr lang="en-US" sz="52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Achieve Engagement </a:t>
            </a:r>
            <a:r>
              <a:rPr lang="en-US" sz="5200" u="sng" dirty="0">
                <a:latin typeface="Calibri" panose="020F0502020204030204" pitchFamily="34" charset="0"/>
                <a:cs typeface="Calibri" panose="020F0502020204030204" pitchFamily="34" charset="0"/>
              </a:rPr>
              <a:t>Points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5200" dirty="0" smtClean="0">
                <a:latin typeface="Calibri" panose="020F0502020204030204" pitchFamily="34" charset="0"/>
                <a:cs typeface="Calibri" panose="020F0502020204030204" pitchFamily="34" charset="0"/>
              </a:rPr>
              <a:t>An </a:t>
            </a:r>
            <a:r>
              <a:rPr lang="en-US" sz="5200" dirty="0">
                <a:latin typeface="Calibri" panose="020F0502020204030204" pitchFamily="34" charset="0"/>
                <a:cs typeface="Calibri" panose="020F0502020204030204" pitchFamily="34" charset="0"/>
              </a:rPr>
              <a:t>inventory </a:t>
            </a:r>
            <a:r>
              <a:rPr lang="en-US" sz="5200" dirty="0" smtClean="0">
                <a:latin typeface="Calibri" panose="020F0502020204030204" pitchFamily="34" charset="0"/>
                <a:cs typeface="Calibri" panose="020F0502020204030204" pitchFamily="34" charset="0"/>
              </a:rPr>
              <a:t>was made of past </a:t>
            </a:r>
            <a:r>
              <a:rPr lang="en-US" sz="5200" dirty="0">
                <a:latin typeface="Calibri" panose="020F0502020204030204" pitchFamily="34" charset="0"/>
                <a:cs typeface="Calibri" panose="020F0502020204030204" pitchFamily="34" charset="0"/>
              </a:rPr>
              <a:t>points </a:t>
            </a:r>
            <a:r>
              <a:rPr lang="en-US" sz="5200" dirty="0" smtClean="0">
                <a:latin typeface="Calibri" panose="020F0502020204030204" pitchFamily="34" charset="0"/>
                <a:cs typeface="Calibri" panose="020F0502020204030204" pitchFamily="34" charset="0"/>
              </a:rPr>
              <a:t>achieved</a:t>
            </a:r>
            <a:r>
              <a:rPr lang="en-US" sz="5200" dirty="0">
                <a:latin typeface="Calibri" panose="020F0502020204030204" pitchFamily="34" charset="0"/>
                <a:cs typeface="Calibri" panose="020F0502020204030204" pitchFamily="34" charset="0"/>
              </a:rPr>
              <a:t>, and potential new </a:t>
            </a:r>
            <a:r>
              <a:rPr lang="en-US" sz="5200" dirty="0" smtClean="0">
                <a:latin typeface="Calibri" panose="020F0502020204030204" pitchFamily="34" charset="0"/>
                <a:cs typeface="Calibri" panose="020F0502020204030204" pitchFamily="34" charset="0"/>
              </a:rPr>
              <a:t>points were estimated.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5200" dirty="0">
                <a:latin typeface="Calibri" panose="020F0502020204030204" pitchFamily="34" charset="0"/>
                <a:cs typeface="Calibri" panose="020F0502020204030204" pitchFamily="34" charset="0"/>
              </a:rPr>
              <a:t>11 </a:t>
            </a:r>
            <a:r>
              <a:rPr lang="en-US" sz="5200" dirty="0" smtClean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5200" dirty="0">
                <a:latin typeface="Calibri" panose="020F0502020204030204" pitchFamily="34" charset="0"/>
                <a:cs typeface="Calibri" panose="020F0502020204030204" pitchFamily="34" charset="0"/>
              </a:rPr>
              <a:t>credits were </a:t>
            </a:r>
            <a:r>
              <a:rPr lang="en-US" sz="5200" dirty="0" smtClean="0">
                <a:latin typeface="Calibri" panose="020F0502020204030204" pitchFamily="34" charset="0"/>
                <a:cs typeface="Calibri" panose="020F0502020204030204" pitchFamily="34" charset="0"/>
              </a:rPr>
              <a:t>identified for priority actions.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5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&gt;30 data-mining or other actions were completed.</a:t>
            </a:r>
            <a:endParaRPr lang="en-US" sz="5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5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Depending on </a:t>
            </a:r>
            <a:r>
              <a:rPr lang="en-US" sz="5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 details, &gt;6 specific </a:t>
            </a:r>
            <a:r>
              <a:rPr lang="en-US" sz="5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campus </a:t>
            </a:r>
            <a:r>
              <a:rPr lang="en-US" sz="5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partnerships </a:t>
            </a:r>
            <a:r>
              <a:rPr lang="en-US" sz="5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were continued or catalyzed to satisfy measurable criteria</a:t>
            </a:r>
            <a:r>
              <a:rPr lang="en-US" sz="5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52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5200" u="sng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Actions </a:t>
            </a:r>
            <a:r>
              <a:rPr lang="en-US" sz="5200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Achieve Planning &amp; Admin. Points</a:t>
            </a:r>
            <a:endParaRPr lang="en-US" sz="5200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5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</a:t>
            </a:r>
            <a:r>
              <a:rPr lang="en-US" sz="5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inventory </a:t>
            </a:r>
            <a:r>
              <a:rPr lang="en-US" sz="5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was made of </a:t>
            </a:r>
            <a:r>
              <a:rPr lang="en-US" sz="5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past points achieved, and potential new </a:t>
            </a:r>
            <a:r>
              <a:rPr lang="en-US" sz="5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points were estimated.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5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 PA credits </a:t>
            </a:r>
            <a:r>
              <a:rPr lang="en-US" sz="5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were </a:t>
            </a:r>
            <a:r>
              <a:rPr lang="en-US" sz="5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identified for actions.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5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&gt;20 data-mining or other actions were completed.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5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Depending </a:t>
            </a:r>
            <a:r>
              <a:rPr lang="en-US" sz="5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 </a:t>
            </a:r>
            <a:r>
              <a:rPr lang="en-US" sz="5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credit details, actions with &gt;4 </a:t>
            </a:r>
            <a:r>
              <a:rPr lang="en-US" sz="5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partners </a:t>
            </a:r>
            <a:r>
              <a:rPr lang="en-US" sz="5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were continued or catalyzed to satisfy measurable criteria.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CE5143-1CA9-CBB6-09EA-547EEFB3FA9D}"/>
              </a:ext>
            </a:extLst>
          </p:cNvPr>
          <p:cNvSpPr txBox="1"/>
          <p:nvPr/>
        </p:nvSpPr>
        <p:spPr>
          <a:xfrm>
            <a:off x="28955999" y="6672869"/>
            <a:ext cx="14224000" cy="321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2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Results, </a:t>
            </a:r>
            <a:r>
              <a:rPr lang="en-US" sz="5200" b="1" u="sng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en-US" sz="52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ont</a:t>
            </a:r>
            <a:r>
              <a:rPr lang="en-US" sz="5200" b="1" u="sng" dirty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US" sz="5200" dirty="0" smtClean="0">
                <a:latin typeface="Calibri" panose="020F0502020204030204" pitchFamily="34" charset="0"/>
                <a:cs typeface="Calibri" panose="020F0502020204030204" pitchFamily="34" charset="0"/>
              </a:rPr>
              <a:t>An </a:t>
            </a:r>
            <a:r>
              <a:rPr lang="en-US" sz="5200" dirty="0">
                <a:latin typeface="Calibri" panose="020F0502020204030204" pitchFamily="34" charset="0"/>
                <a:cs typeface="Calibri" panose="020F0502020204030204" pitchFamily="34" charset="0"/>
              </a:rPr>
              <a:t>additional 35% (4.81 points) may be maintained by the recertification due </a:t>
            </a:r>
            <a:r>
              <a:rPr lang="en-US" sz="5200" dirty="0" smtClean="0">
                <a:latin typeface="Calibri" panose="020F0502020204030204" pitchFamily="34" charset="0"/>
                <a:cs typeface="Calibri" panose="020F0502020204030204" pitchFamily="34" charset="0"/>
              </a:rPr>
              <a:t>date. </a:t>
            </a:r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52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52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52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52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52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52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52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52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52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52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5200" b="1" u="sng" dirty="0">
                <a:latin typeface="Calibri" panose="020F0502020204030204" pitchFamily="34" charset="0"/>
                <a:cs typeface="Calibri" panose="020F0502020204030204" pitchFamily="34" charset="0"/>
              </a:rPr>
              <a:t>Discussion</a:t>
            </a:r>
          </a:p>
          <a:p>
            <a:r>
              <a:rPr lang="en-US" sz="52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recertification is due in Nov. 2023. To advance from our prior Silver to a Gold STARS rating, an increase of approx. 15 pts to 65 total is </a:t>
            </a:r>
            <a:r>
              <a:rPr lang="en-US" sz="5200" dirty="0" smtClean="0">
                <a:latin typeface="Calibri" panose="020F0502020204030204" pitchFamily="34" charset="0"/>
                <a:cs typeface="Calibri" panose="020F0502020204030204" pitchFamily="34" charset="0"/>
              </a:rPr>
              <a:t>needed</a:t>
            </a:r>
            <a:r>
              <a:rPr lang="en-US" sz="5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²</a:t>
            </a:r>
            <a:r>
              <a:rPr lang="en-US" sz="52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endParaRPr lang="en-US" sz="5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52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work done during the project has </a:t>
            </a:r>
            <a:r>
              <a:rPr lang="en-US" sz="5200" dirty="0" smtClean="0">
                <a:latin typeface="Calibri" panose="020F0502020204030204" pitchFamily="34" charset="0"/>
                <a:cs typeface="Calibri" panose="020F0502020204030204" pitchFamily="34" charset="0"/>
              </a:rPr>
              <a:t>identified </a:t>
            </a:r>
            <a:r>
              <a:rPr lang="en-US" sz="5200" dirty="0" smtClean="0">
                <a:latin typeface="Calibri" panose="020F0502020204030204" pitchFamily="34" charset="0"/>
                <a:cs typeface="Calibri" panose="020F0502020204030204" pitchFamily="34" charset="0"/>
              </a:rPr>
              <a:t>areas, such as PA credits, where more data is still needed to determine final points (</a:t>
            </a:r>
            <a:r>
              <a:rPr lang="en-US" sz="5200" dirty="0" smtClean="0">
                <a:latin typeface="Calibri" panose="020F0502020204030204" pitchFamily="34" charset="0"/>
                <a:cs typeface="Calibri" panose="020F0502020204030204" pitchFamily="34" charset="0"/>
              </a:rPr>
              <a:t>Fig. </a:t>
            </a:r>
            <a:r>
              <a:rPr lang="en-US" sz="5200" dirty="0" smtClean="0">
                <a:latin typeface="Calibri" panose="020F0502020204030204" pitchFamily="34" charset="0"/>
                <a:cs typeface="Calibri" panose="020F0502020204030204" pitchFamily="34" charset="0"/>
              </a:rPr>
              <a:t>4). </a:t>
            </a:r>
            <a:br>
              <a:rPr lang="en-US" sz="52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5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5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5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5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5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5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sz="5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5200" dirty="0" smtClean="0">
                <a:latin typeface="Calibri" panose="020F0502020204030204" pitchFamily="34" charset="0"/>
                <a:cs typeface="Calibri" panose="020F0502020204030204" pitchFamily="34" charset="0"/>
              </a:rPr>
              <a:t>The primary point increases included the Trick-or-Trash program, as well as new AC and EN surveys.  </a:t>
            </a:r>
          </a:p>
          <a:p>
            <a:r>
              <a:rPr lang="en-US" sz="52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Literature Cited</a:t>
            </a:r>
            <a:endParaRPr lang="en-US" sz="52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52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¹  </a:t>
            </a:r>
            <a:r>
              <a:rPr lang="en-US" sz="5200" dirty="0" smtClean="0">
                <a:latin typeface="Calibri" panose="020F0502020204030204" pitchFamily="34" charset="0"/>
                <a:cs typeface="Calibri" panose="020F0502020204030204" pitchFamily="34" charset="0"/>
              </a:rPr>
              <a:t>STARS </a:t>
            </a:r>
            <a:r>
              <a:rPr lang="en-US" sz="5200" dirty="0">
                <a:latin typeface="Calibri" panose="020F0502020204030204" pitchFamily="34" charset="0"/>
                <a:cs typeface="Calibri" panose="020F0502020204030204" pitchFamily="34" charset="0"/>
              </a:rPr>
              <a:t>Home Page, </a:t>
            </a:r>
            <a:r>
              <a:rPr lang="en-US" sz="5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https://stars.aashe.org/</a:t>
            </a:r>
            <a:endParaRPr lang="en-US" sz="5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5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² FIT STARS Report. 2020. </a:t>
            </a:r>
            <a:r>
              <a:rPr lang="en-US" sz="5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https</a:t>
            </a:r>
            <a:r>
              <a:rPr lang="en-US" sz="5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4"/>
              </a:rPr>
              <a:t>://.aashe.org/</a:t>
            </a:r>
            <a:endParaRPr lang="en-US" sz="5200" dirty="0" smtClean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5200" b="1" u="sng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Acknowledgements</a:t>
            </a:r>
            <a:endParaRPr lang="en-US" sz="5200" b="1" u="sng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5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Florida Tech </a:t>
            </a:r>
            <a:r>
              <a:rPr lang="en-US" sz="5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Facilities, many on the USC and its </a:t>
            </a:r>
            <a:r>
              <a:rPr lang="en-US" sz="52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WGs</a:t>
            </a:r>
            <a:r>
              <a:rPr lang="en-US" sz="5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and others on campus.  Sarah </a:t>
            </a:r>
            <a:r>
              <a:rPr lang="en-US" sz="52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Brooks, TA.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ADB644D-EFFC-5D67-2683-103147E4E38D}"/>
              </a:ext>
            </a:extLst>
          </p:cNvPr>
          <p:cNvSpPr txBox="1"/>
          <p:nvPr/>
        </p:nvSpPr>
        <p:spPr>
          <a:xfrm>
            <a:off x="15085623" y="18533878"/>
            <a:ext cx="130087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Fig 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1:  Relationships among stocks and flows for STARS credits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9DA5AD8-1CB5-763F-D16A-9AE706B7AA75}"/>
              </a:ext>
            </a:extLst>
          </p:cNvPr>
          <p:cNvSpPr txBox="1"/>
          <p:nvPr/>
        </p:nvSpPr>
        <p:spPr>
          <a:xfrm>
            <a:off x="29028158" y="30353531"/>
            <a:ext cx="1344791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Fig 4: 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Point increases by category over three certification cycles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7094" y="33197622"/>
            <a:ext cx="1298945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Fig 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2: Changes in EN points per credit for 2 certification cycles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4" name="Chart 13">
            <a:extLst>
              <a:ext uri="{FF2B5EF4-FFF2-40B4-BE49-F238E27FC236}">
                <a16:creationId xmlns:a16="http://schemas.microsoft.com/office/drawing/2014/main" id="{1FB1B256-75CA-9038-84C1-C0122495946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4985056"/>
              </p:ext>
            </p:extLst>
          </p:nvPr>
        </p:nvGraphicFramePr>
        <p:xfrm>
          <a:off x="14738917" y="26974800"/>
          <a:ext cx="13702164" cy="64960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5" name="Chart 14">
            <a:extLst>
              <a:ext uri="{FF2B5EF4-FFF2-40B4-BE49-F238E27FC236}">
                <a16:creationId xmlns:a16="http://schemas.microsoft.com/office/drawing/2014/main" id="{917260C4-7925-8012-D730-119B7EE263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9884713"/>
              </p:ext>
            </p:extLst>
          </p:nvPr>
        </p:nvGraphicFramePr>
        <p:xfrm>
          <a:off x="28955995" y="9459631"/>
          <a:ext cx="13309600" cy="6796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3865806C-ED43-D657-0E7F-8F03428FEB79}"/>
              </a:ext>
            </a:extLst>
          </p:cNvPr>
          <p:cNvSpPr txBox="1"/>
          <p:nvPr/>
        </p:nvSpPr>
        <p:spPr>
          <a:xfrm>
            <a:off x="30406676" y="16212221"/>
            <a:ext cx="1146155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4000" dirty="0">
                <a:latin typeface="Calibri" panose="020F0502020204030204" pitchFamily="34" charset="0"/>
                <a:cs typeface="Calibri" panose="020F0502020204030204" pitchFamily="34" charset="0"/>
              </a:rPr>
              <a:t>Fig 3: </a:t>
            </a:r>
            <a:r>
              <a:rPr lang="en-U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Points per PA category, 2020 compared to 2023</a:t>
            </a:r>
            <a:endParaRPr lang="en-U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8795608" y="23383009"/>
            <a:ext cx="13309600" cy="6937423"/>
            <a:chOff x="28795608" y="18401488"/>
            <a:chExt cx="13309600" cy="6937423"/>
          </a:xfrm>
        </p:grpSpPr>
        <p:graphicFrame>
          <p:nvGraphicFramePr>
            <p:cNvPr id="27" name="Chart 26">
              <a:extLst>
                <a:ext uri="{FF2B5EF4-FFF2-40B4-BE49-F238E27FC236}">
                  <a16:creationId xmlns:a16="http://schemas.microsoft.com/office/drawing/2014/main" id="{0AA925E0-60C7-EBFC-2B64-79C8C2D99B12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895421145"/>
                </p:ext>
              </p:extLst>
            </p:nvPr>
          </p:nvGraphicFramePr>
          <p:xfrm>
            <a:off x="28795608" y="18401488"/>
            <a:ext cx="13309600" cy="693742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7"/>
            </a:graphicData>
          </a:graphic>
        </p:graphicFrame>
        <p:sp>
          <p:nvSpPr>
            <p:cNvPr id="28" name="TextBox 27"/>
            <p:cNvSpPr txBox="1"/>
            <p:nvPr/>
          </p:nvSpPr>
          <p:spPr>
            <a:xfrm>
              <a:off x="35565977" y="18703366"/>
              <a:ext cx="1670423" cy="1200329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/>
                <a:t>Silver Rating</a:t>
              </a:r>
              <a:endParaRPr lang="en-US" sz="3600" b="1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31670813" y="18670496"/>
              <a:ext cx="1885576" cy="1200329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/>
                <a:t>Bronze Rating</a:t>
              </a:r>
              <a:endParaRPr lang="en-US" sz="3600" b="1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9632963" y="18645096"/>
              <a:ext cx="2073837" cy="1200329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 smtClean="0"/>
                <a:t>Gold Rating?</a:t>
              </a:r>
              <a:endParaRPr lang="en-US" sz="3600" b="1" dirty="0"/>
            </a:p>
          </p:txBody>
        </p:sp>
      </p:grp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605" b="5265"/>
          <a:stretch/>
        </p:blipFill>
        <p:spPr>
          <a:xfrm>
            <a:off x="15646395" y="11480474"/>
            <a:ext cx="11322730" cy="6749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75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TARS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F4B183"/>
    </a:accent1>
    <a:accent2>
      <a:srgbClr val="85C0FB"/>
    </a:accent2>
    <a:accent3>
      <a:srgbClr val="FFD965"/>
    </a:accent3>
    <a:accent4>
      <a:srgbClr val="A8D08D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Custom 2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F4B183"/>
    </a:accent1>
    <a:accent2>
      <a:srgbClr val="85C0FB"/>
    </a:accent2>
    <a:accent3>
      <a:srgbClr val="A8D08D"/>
    </a:accent3>
    <a:accent4>
      <a:srgbClr val="C490AA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2032</TotalTime>
  <Words>666</Words>
  <Application>Microsoft Office PowerPoint</Application>
  <PresentationFormat>Custom</PresentationFormat>
  <Paragraphs>90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shopper</dc:creator>
  <cp:lastModifiedBy>Christian Foster</cp:lastModifiedBy>
  <cp:revision>53</cp:revision>
  <dcterms:created xsi:type="dcterms:W3CDTF">2007-04-04T14:17:42Z</dcterms:created>
  <dcterms:modified xsi:type="dcterms:W3CDTF">2023-04-06T01:49:42Z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0x0101008CB6C76999A8E946924D195080FADDE7</vt:lpwstr>
  </property>
</Properties>
</file>