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iGQLUbswWE2mKfq4K/Lr0tBeLl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cb63f89d5d_0_0: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2cb63f89d5d_0_0: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2cb63f89d5d_0_0: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5.jpg"/><Relationship Id="rId13" Type="http://schemas.openxmlformats.org/officeDocument/2006/relationships/image" Target="../media/image10.jpg"/><Relationship Id="rId12"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3.jpg"/><Relationship Id="rId9" Type="http://schemas.openxmlformats.org/officeDocument/2006/relationships/image" Target="../media/image4.jpg"/><Relationship Id="rId15" Type="http://schemas.openxmlformats.org/officeDocument/2006/relationships/image" Target="../media/image2.png"/><Relationship Id="rId14" Type="http://schemas.openxmlformats.org/officeDocument/2006/relationships/image" Target="../media/image11.png"/><Relationship Id="rId16"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jpg"/><Relationship Id="rId7" Type="http://schemas.openxmlformats.org/officeDocument/2006/relationships/image" Target="../media/image3.png"/><Relationship Id="rId8"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cb63f89d5d_0_0"/>
          <p:cNvSpPr txBox="1"/>
          <p:nvPr/>
        </p:nvSpPr>
        <p:spPr>
          <a:xfrm>
            <a:off x="9981050" y="1012500"/>
            <a:ext cx="33805800" cy="4400400"/>
          </a:xfrm>
          <a:prstGeom prst="rect">
            <a:avLst/>
          </a:prstGeom>
          <a:noFill/>
          <a:ln>
            <a:noFill/>
          </a:ln>
        </p:spPr>
        <p:txBody>
          <a:bodyPr anchorCtr="0" anchor="t" bIns="44825" lIns="89675" spcFirstLastPara="1" rIns="89675" wrap="square" tIns="44825">
            <a:spAutoFit/>
          </a:bodyPr>
          <a:lstStyle/>
          <a:p>
            <a:pPr indent="0" lvl="0" marL="0" marR="0" rtl="0" algn="l">
              <a:lnSpc>
                <a:spcPct val="100000"/>
              </a:lnSpc>
              <a:spcBef>
                <a:spcPts val="0"/>
              </a:spcBef>
              <a:spcAft>
                <a:spcPts val="0"/>
              </a:spcAft>
              <a:buClr>
                <a:srgbClr val="000000"/>
              </a:buClr>
              <a:buSzPts val="8000"/>
              <a:buFont typeface="Arial"/>
              <a:buNone/>
            </a:pPr>
            <a:r>
              <a:rPr b="1" i="0" lang="en-US" sz="9000" u="none" cap="none" strike="noStrike">
                <a:solidFill>
                  <a:schemeClr val="dk1"/>
                </a:solidFill>
                <a:latin typeface="Calibri"/>
                <a:ea typeface="Calibri"/>
                <a:cs typeface="Calibri"/>
                <a:sym typeface="Calibri"/>
              </a:rPr>
              <a:t>Observational Study of the Solar Corona During a Total Solar Eclipse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600"/>
              <a:buFont typeface="Arial"/>
              <a:buNone/>
            </a:pPr>
            <a:r>
              <a:rPr b="1" i="0" lang="en-US" sz="7000" u="none" cap="none" strike="noStrike">
                <a:solidFill>
                  <a:schemeClr val="dk1"/>
                </a:solidFill>
                <a:latin typeface="Calibri"/>
                <a:ea typeface="Calibri"/>
                <a:cs typeface="Calibri"/>
                <a:sym typeface="Calibri"/>
              </a:rPr>
              <a:t>Indiah Cornish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1" i="0" lang="en-US" sz="6000" u="none" cap="none" strike="noStrike">
                <a:solidFill>
                  <a:schemeClr val="dk1"/>
                </a:solidFill>
                <a:latin typeface="Calibri"/>
                <a:ea typeface="Calibri"/>
                <a:cs typeface="Calibri"/>
                <a:sym typeface="Calibri"/>
              </a:rPr>
              <a:t>Faculty Advisor: </a:t>
            </a:r>
            <a:r>
              <a:rPr b="0" i="0" lang="en-US" sz="6000" u="none" cap="none" strike="noStrike">
                <a:solidFill>
                  <a:schemeClr val="dk1"/>
                </a:solidFill>
                <a:latin typeface="Calibri"/>
                <a:ea typeface="Calibri"/>
                <a:cs typeface="Calibri"/>
                <a:sym typeface="Calibri"/>
              </a:rPr>
              <a:t>Dr. Juan Carlos Palacios, Dept. of APSS, Florida Institute of Technology</a:t>
            </a:r>
            <a:endParaRPr b="0" i="0" sz="6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400"/>
              <a:buFont typeface="Arial"/>
              <a:buNone/>
            </a:pPr>
            <a:r>
              <a:rPr b="1" i="0" lang="en-US" sz="6000" u="none" cap="none" strike="noStrike">
                <a:solidFill>
                  <a:schemeClr val="dk1"/>
                </a:solidFill>
                <a:latin typeface="Calibri"/>
                <a:ea typeface="Calibri"/>
                <a:cs typeface="Calibri"/>
                <a:sym typeface="Calibri"/>
              </a:rPr>
              <a:t>Advisor: </a:t>
            </a:r>
            <a:r>
              <a:rPr b="0" i="0" lang="en-US" sz="6000" u="none" cap="none" strike="noStrike">
                <a:solidFill>
                  <a:schemeClr val="dk1"/>
                </a:solidFill>
                <a:latin typeface="Calibri"/>
                <a:ea typeface="Calibri"/>
                <a:cs typeface="Calibri"/>
                <a:sym typeface="Calibri"/>
              </a:rPr>
              <a:t>Leslie Garrison, Heliophysics </a:t>
            </a:r>
            <a:r>
              <a:rPr lang="en-US" sz="6000">
                <a:solidFill>
                  <a:schemeClr val="dk1"/>
                </a:solidFill>
                <a:latin typeface="Calibri"/>
                <a:ea typeface="Calibri"/>
                <a:cs typeface="Calibri"/>
                <a:sym typeface="Calibri"/>
              </a:rPr>
              <a:t>Lead, NASA Goddard Space Flight Center</a:t>
            </a:r>
            <a:endParaRPr b="0" i="0" sz="6000" u="none" cap="none" strike="noStrike">
              <a:solidFill>
                <a:schemeClr val="dk1"/>
              </a:solidFill>
              <a:latin typeface="Calibri"/>
              <a:ea typeface="Calibri"/>
              <a:cs typeface="Calibri"/>
              <a:sym typeface="Calibri"/>
            </a:endParaRPr>
          </a:p>
        </p:txBody>
      </p:sp>
      <p:sp>
        <p:nvSpPr>
          <p:cNvPr id="51" name="Google Shape;51;g2cb63f89d5d_0_0"/>
          <p:cNvSpPr/>
          <p:nvPr/>
        </p:nvSpPr>
        <p:spPr>
          <a:xfrm>
            <a:off x="1425150" y="31913050"/>
            <a:ext cx="41040900" cy="46368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g2cb63f89d5d_0_0"/>
          <p:cNvPicPr preferRelativeResize="0"/>
          <p:nvPr/>
        </p:nvPicPr>
        <p:blipFill rotWithShape="1">
          <a:blip r:embed="rId3">
            <a:alphaModFix/>
          </a:blip>
          <a:srcRect b="27672" l="37566" r="38397" t="38053"/>
          <a:stretch/>
        </p:blipFill>
        <p:spPr>
          <a:xfrm>
            <a:off x="6023375" y="32273650"/>
            <a:ext cx="4254750" cy="4044600"/>
          </a:xfrm>
          <a:prstGeom prst="rect">
            <a:avLst/>
          </a:prstGeom>
          <a:noFill/>
          <a:ln>
            <a:noFill/>
          </a:ln>
        </p:spPr>
      </p:pic>
      <p:pic>
        <p:nvPicPr>
          <p:cNvPr id="53" name="Google Shape;53;g2cb63f89d5d_0_0"/>
          <p:cNvPicPr preferRelativeResize="0"/>
          <p:nvPr/>
        </p:nvPicPr>
        <p:blipFill rotWithShape="1">
          <a:blip r:embed="rId4">
            <a:alphaModFix/>
          </a:blip>
          <a:srcRect b="32104" l="36868" r="39381" t="34028"/>
          <a:stretch/>
        </p:blipFill>
        <p:spPr>
          <a:xfrm>
            <a:off x="10085350" y="32277650"/>
            <a:ext cx="4254750" cy="4044600"/>
          </a:xfrm>
          <a:prstGeom prst="rect">
            <a:avLst/>
          </a:prstGeom>
          <a:noFill/>
          <a:ln>
            <a:noFill/>
          </a:ln>
        </p:spPr>
      </p:pic>
      <p:pic>
        <p:nvPicPr>
          <p:cNvPr id="54" name="Google Shape;54;g2cb63f89d5d_0_0"/>
          <p:cNvPicPr preferRelativeResize="0"/>
          <p:nvPr/>
        </p:nvPicPr>
        <p:blipFill rotWithShape="1">
          <a:blip r:embed="rId5">
            <a:alphaModFix/>
          </a:blip>
          <a:srcRect b="30030" l="37586" r="32324" t="27299"/>
          <a:stretch/>
        </p:blipFill>
        <p:spPr>
          <a:xfrm>
            <a:off x="14323225" y="31964182"/>
            <a:ext cx="4505750" cy="4260069"/>
          </a:xfrm>
          <a:prstGeom prst="rect">
            <a:avLst/>
          </a:prstGeom>
          <a:noFill/>
          <a:ln>
            <a:noFill/>
          </a:ln>
        </p:spPr>
      </p:pic>
      <p:pic>
        <p:nvPicPr>
          <p:cNvPr id="55" name="Google Shape;55;g2cb63f89d5d_0_0"/>
          <p:cNvPicPr preferRelativeResize="0"/>
          <p:nvPr/>
        </p:nvPicPr>
        <p:blipFill rotWithShape="1">
          <a:blip r:embed="rId6">
            <a:alphaModFix/>
          </a:blip>
          <a:srcRect b="17060" l="33344" r="32254" t="34964"/>
          <a:stretch/>
        </p:blipFill>
        <p:spPr>
          <a:xfrm>
            <a:off x="19176600" y="32057449"/>
            <a:ext cx="4832952" cy="4492502"/>
          </a:xfrm>
          <a:prstGeom prst="rect">
            <a:avLst/>
          </a:prstGeom>
          <a:noFill/>
          <a:ln>
            <a:noFill/>
          </a:ln>
        </p:spPr>
      </p:pic>
      <p:pic>
        <p:nvPicPr>
          <p:cNvPr id="56" name="Google Shape;56;g2cb63f89d5d_0_0"/>
          <p:cNvPicPr preferRelativeResize="0"/>
          <p:nvPr/>
        </p:nvPicPr>
        <p:blipFill rotWithShape="1">
          <a:blip r:embed="rId7">
            <a:alphaModFix/>
          </a:blip>
          <a:srcRect b="15093" l="21315" r="5983" t="24288"/>
          <a:stretch/>
        </p:blipFill>
        <p:spPr>
          <a:xfrm>
            <a:off x="24603750" y="32264550"/>
            <a:ext cx="4505750" cy="4044600"/>
          </a:xfrm>
          <a:prstGeom prst="rect">
            <a:avLst/>
          </a:prstGeom>
          <a:noFill/>
          <a:ln cap="flat" cmpd="sng" w="9525">
            <a:solidFill>
              <a:srgbClr val="000000"/>
            </a:solidFill>
            <a:prstDash val="solid"/>
            <a:round/>
            <a:headEnd len="sm" w="sm" type="none"/>
            <a:tailEnd len="sm" w="sm" type="none"/>
          </a:ln>
        </p:spPr>
      </p:pic>
      <p:pic>
        <p:nvPicPr>
          <p:cNvPr id="57" name="Google Shape;57;g2cb63f89d5d_0_0"/>
          <p:cNvPicPr preferRelativeResize="0"/>
          <p:nvPr/>
        </p:nvPicPr>
        <p:blipFill rotWithShape="1">
          <a:blip r:embed="rId8">
            <a:alphaModFix/>
          </a:blip>
          <a:srcRect b="20254" l="9432" r="-390" t="20255"/>
          <a:stretch/>
        </p:blipFill>
        <p:spPr>
          <a:xfrm>
            <a:off x="29824550" y="32644491"/>
            <a:ext cx="3523175" cy="3320218"/>
          </a:xfrm>
          <a:prstGeom prst="rect">
            <a:avLst/>
          </a:prstGeom>
          <a:noFill/>
          <a:ln>
            <a:noFill/>
          </a:ln>
        </p:spPr>
      </p:pic>
      <p:pic>
        <p:nvPicPr>
          <p:cNvPr id="58" name="Google Shape;58;g2cb63f89d5d_0_0"/>
          <p:cNvPicPr preferRelativeResize="0"/>
          <p:nvPr/>
        </p:nvPicPr>
        <p:blipFill rotWithShape="1">
          <a:blip r:embed="rId9">
            <a:alphaModFix/>
          </a:blip>
          <a:srcRect b="0" l="0" r="0" t="0"/>
          <a:stretch/>
        </p:blipFill>
        <p:spPr>
          <a:xfrm>
            <a:off x="34062775" y="32139763"/>
            <a:ext cx="3523166" cy="3720075"/>
          </a:xfrm>
          <a:prstGeom prst="rect">
            <a:avLst/>
          </a:prstGeom>
          <a:noFill/>
          <a:ln>
            <a:noFill/>
          </a:ln>
        </p:spPr>
      </p:pic>
      <p:sp>
        <p:nvSpPr>
          <p:cNvPr id="59" name="Google Shape;59;g2cb63f89d5d_0_0"/>
          <p:cNvSpPr txBox="1"/>
          <p:nvPr/>
        </p:nvSpPr>
        <p:spPr>
          <a:xfrm>
            <a:off x="2489177"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1:50 PM</a:t>
            </a:r>
            <a:endParaRPr b="0" i="0" sz="4800" u="none" cap="none" strike="noStrike">
              <a:solidFill>
                <a:srgbClr val="000000"/>
              </a:solidFill>
              <a:latin typeface="Calibri"/>
              <a:ea typeface="Calibri"/>
              <a:cs typeface="Calibri"/>
              <a:sym typeface="Calibri"/>
            </a:endParaRPr>
          </a:p>
        </p:txBody>
      </p:sp>
      <p:sp>
        <p:nvSpPr>
          <p:cNvPr id="60" name="Google Shape;60;g2cb63f89d5d_0_0"/>
          <p:cNvSpPr txBox="1"/>
          <p:nvPr/>
        </p:nvSpPr>
        <p:spPr>
          <a:xfrm>
            <a:off x="6589550"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2:30 PM</a:t>
            </a:r>
            <a:endParaRPr b="0" i="0" sz="4800" u="none" cap="none" strike="noStrike">
              <a:solidFill>
                <a:srgbClr val="000000"/>
              </a:solidFill>
              <a:latin typeface="Calibri"/>
              <a:ea typeface="Calibri"/>
              <a:cs typeface="Calibri"/>
              <a:sym typeface="Calibri"/>
            </a:endParaRPr>
          </a:p>
        </p:txBody>
      </p:sp>
      <p:sp>
        <p:nvSpPr>
          <p:cNvPr id="61" name="Google Shape;61;g2cb63f89d5d_0_0"/>
          <p:cNvSpPr txBox="1"/>
          <p:nvPr/>
        </p:nvSpPr>
        <p:spPr>
          <a:xfrm>
            <a:off x="10847963"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2:50 PM</a:t>
            </a:r>
            <a:endParaRPr b="0" i="0" sz="4800" u="none" cap="none" strike="noStrike">
              <a:solidFill>
                <a:srgbClr val="000000"/>
              </a:solidFill>
              <a:latin typeface="Calibri"/>
              <a:ea typeface="Calibri"/>
              <a:cs typeface="Calibri"/>
              <a:sym typeface="Calibri"/>
            </a:endParaRPr>
          </a:p>
        </p:txBody>
      </p:sp>
      <p:sp>
        <p:nvSpPr>
          <p:cNvPr id="62" name="Google Shape;62;g2cb63f89d5d_0_0"/>
          <p:cNvSpPr txBox="1"/>
          <p:nvPr/>
        </p:nvSpPr>
        <p:spPr>
          <a:xfrm>
            <a:off x="15258800"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3:05 PM</a:t>
            </a:r>
            <a:endParaRPr b="0" i="0" sz="4800" u="none" cap="none" strike="noStrike">
              <a:solidFill>
                <a:srgbClr val="000000"/>
              </a:solidFill>
              <a:latin typeface="Calibri"/>
              <a:ea typeface="Calibri"/>
              <a:cs typeface="Calibri"/>
              <a:sym typeface="Calibri"/>
            </a:endParaRPr>
          </a:p>
        </p:txBody>
      </p:sp>
      <p:sp>
        <p:nvSpPr>
          <p:cNvPr id="63" name="Google Shape;63;g2cb63f89d5d_0_0"/>
          <p:cNvSpPr txBox="1"/>
          <p:nvPr/>
        </p:nvSpPr>
        <p:spPr>
          <a:xfrm>
            <a:off x="20263763"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3:07 PM</a:t>
            </a:r>
            <a:endParaRPr b="0" i="0" sz="4800" u="none" cap="none" strike="noStrike">
              <a:solidFill>
                <a:srgbClr val="000000"/>
              </a:solidFill>
              <a:latin typeface="Calibri"/>
              <a:ea typeface="Calibri"/>
              <a:cs typeface="Calibri"/>
              <a:sym typeface="Calibri"/>
            </a:endParaRPr>
          </a:p>
        </p:txBody>
      </p:sp>
      <p:sp>
        <p:nvSpPr>
          <p:cNvPr id="64" name="Google Shape;64;g2cb63f89d5d_0_0"/>
          <p:cNvSpPr txBox="1"/>
          <p:nvPr/>
        </p:nvSpPr>
        <p:spPr>
          <a:xfrm>
            <a:off x="25297163"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3:09 PM</a:t>
            </a:r>
            <a:endParaRPr b="0" i="0" sz="4800" u="none" cap="none" strike="noStrike">
              <a:solidFill>
                <a:srgbClr val="000000"/>
              </a:solidFill>
              <a:latin typeface="Calibri"/>
              <a:ea typeface="Calibri"/>
              <a:cs typeface="Calibri"/>
              <a:sym typeface="Calibri"/>
            </a:endParaRPr>
          </a:p>
        </p:txBody>
      </p:sp>
      <p:sp>
        <p:nvSpPr>
          <p:cNvPr id="65" name="Google Shape;65;g2cb63f89d5d_0_0"/>
          <p:cNvSpPr txBox="1"/>
          <p:nvPr/>
        </p:nvSpPr>
        <p:spPr>
          <a:xfrm>
            <a:off x="30254363"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3:19 PM</a:t>
            </a:r>
            <a:endParaRPr b="0" i="0" sz="4800" u="none" cap="none" strike="noStrike">
              <a:solidFill>
                <a:srgbClr val="000000"/>
              </a:solidFill>
              <a:latin typeface="Calibri"/>
              <a:ea typeface="Calibri"/>
              <a:cs typeface="Calibri"/>
              <a:sym typeface="Calibri"/>
            </a:endParaRPr>
          </a:p>
        </p:txBody>
      </p:sp>
      <p:sp>
        <p:nvSpPr>
          <p:cNvPr id="66" name="Google Shape;66;g2cb63f89d5d_0_0"/>
          <p:cNvSpPr txBox="1"/>
          <p:nvPr/>
        </p:nvSpPr>
        <p:spPr>
          <a:xfrm>
            <a:off x="34754363"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3:5</a:t>
            </a:r>
            <a:r>
              <a:rPr lang="en-US" sz="4800">
                <a:latin typeface="Calibri"/>
                <a:ea typeface="Calibri"/>
                <a:cs typeface="Calibri"/>
                <a:sym typeface="Calibri"/>
              </a:rPr>
              <a:t>0</a:t>
            </a:r>
            <a:r>
              <a:rPr b="0" i="0" lang="en-US" sz="4800" u="none" cap="none" strike="noStrike">
                <a:solidFill>
                  <a:srgbClr val="000000"/>
                </a:solidFill>
                <a:latin typeface="Calibri"/>
                <a:ea typeface="Calibri"/>
                <a:cs typeface="Calibri"/>
                <a:sym typeface="Calibri"/>
              </a:rPr>
              <a:t> PM</a:t>
            </a:r>
            <a:endParaRPr b="0" i="0" sz="4800" u="none" cap="none" strike="noStrike">
              <a:solidFill>
                <a:srgbClr val="000000"/>
              </a:solidFill>
              <a:latin typeface="Calibri"/>
              <a:ea typeface="Calibri"/>
              <a:cs typeface="Calibri"/>
              <a:sym typeface="Calibri"/>
            </a:endParaRPr>
          </a:p>
        </p:txBody>
      </p:sp>
      <p:sp>
        <p:nvSpPr>
          <p:cNvPr id="67" name="Google Shape;67;g2cb63f89d5d_0_0"/>
          <p:cNvSpPr txBox="1"/>
          <p:nvPr/>
        </p:nvSpPr>
        <p:spPr>
          <a:xfrm>
            <a:off x="38899138" y="36578750"/>
            <a:ext cx="2858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4:30 PM</a:t>
            </a:r>
            <a:endParaRPr b="0" i="0" sz="4800" u="none" cap="none" strike="noStrike">
              <a:solidFill>
                <a:srgbClr val="000000"/>
              </a:solidFill>
              <a:latin typeface="Calibri"/>
              <a:ea typeface="Calibri"/>
              <a:cs typeface="Calibri"/>
              <a:sym typeface="Calibri"/>
            </a:endParaRPr>
          </a:p>
        </p:txBody>
      </p:sp>
      <p:pic>
        <p:nvPicPr>
          <p:cNvPr id="68" name="Google Shape;68;g2cb63f89d5d_0_0"/>
          <p:cNvPicPr preferRelativeResize="0"/>
          <p:nvPr/>
        </p:nvPicPr>
        <p:blipFill rotWithShape="1">
          <a:blip r:embed="rId10">
            <a:alphaModFix/>
          </a:blip>
          <a:srcRect b="30435" l="34701" r="39828" t="35270"/>
          <a:stretch/>
        </p:blipFill>
        <p:spPr>
          <a:xfrm>
            <a:off x="37851650" y="32320550"/>
            <a:ext cx="4505745" cy="4044600"/>
          </a:xfrm>
          <a:prstGeom prst="rect">
            <a:avLst/>
          </a:prstGeom>
          <a:noFill/>
          <a:ln>
            <a:noFill/>
          </a:ln>
        </p:spPr>
      </p:pic>
      <p:pic>
        <p:nvPicPr>
          <p:cNvPr id="69" name="Google Shape;69;g2cb63f89d5d_0_0"/>
          <p:cNvPicPr preferRelativeResize="0"/>
          <p:nvPr/>
        </p:nvPicPr>
        <p:blipFill rotWithShape="1">
          <a:blip r:embed="rId10">
            <a:alphaModFix/>
          </a:blip>
          <a:srcRect b="30435" l="37857" r="42226" t="35270"/>
          <a:stretch/>
        </p:blipFill>
        <p:spPr>
          <a:xfrm>
            <a:off x="2106000" y="32437725"/>
            <a:ext cx="3523169" cy="4044600"/>
          </a:xfrm>
          <a:prstGeom prst="rect">
            <a:avLst/>
          </a:prstGeom>
          <a:noFill/>
          <a:ln>
            <a:noFill/>
          </a:ln>
        </p:spPr>
      </p:pic>
      <p:sp>
        <p:nvSpPr>
          <p:cNvPr id="70" name="Google Shape;70;g2cb63f89d5d_0_0"/>
          <p:cNvSpPr txBox="1"/>
          <p:nvPr/>
        </p:nvSpPr>
        <p:spPr>
          <a:xfrm>
            <a:off x="12812482" y="37262750"/>
            <a:ext cx="182661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libri"/>
                <a:ea typeface="Calibri"/>
                <a:cs typeface="Calibri"/>
                <a:sym typeface="Calibri"/>
              </a:rPr>
              <a:t>Figure 5: </a:t>
            </a:r>
            <a:r>
              <a:rPr b="0" i="0" lang="en-US" sz="4800" u="none" cap="none" strike="noStrike">
                <a:solidFill>
                  <a:srgbClr val="000000"/>
                </a:solidFill>
                <a:latin typeface="Calibri"/>
                <a:ea typeface="Calibri"/>
                <a:cs typeface="Calibri"/>
                <a:sym typeface="Calibri"/>
              </a:rPr>
              <a:t>Progression of April 8th, 2024, </a:t>
            </a:r>
            <a:r>
              <a:rPr lang="en-US" sz="4800">
                <a:latin typeface="Calibri"/>
                <a:ea typeface="Calibri"/>
                <a:cs typeface="Calibri"/>
                <a:sym typeface="Calibri"/>
              </a:rPr>
              <a:t>S</a:t>
            </a:r>
            <a:r>
              <a:rPr b="0" i="0" lang="en-US" sz="4800" u="none" cap="none" strike="noStrike">
                <a:solidFill>
                  <a:srgbClr val="000000"/>
                </a:solidFill>
                <a:latin typeface="Calibri"/>
                <a:ea typeface="Calibri"/>
                <a:cs typeface="Calibri"/>
                <a:sym typeface="Calibri"/>
              </a:rPr>
              <a:t>olar </a:t>
            </a:r>
            <a:r>
              <a:rPr lang="en-US" sz="4800">
                <a:latin typeface="Calibri"/>
                <a:ea typeface="Calibri"/>
                <a:cs typeface="Calibri"/>
                <a:sym typeface="Calibri"/>
              </a:rPr>
              <a:t>E</a:t>
            </a:r>
            <a:r>
              <a:rPr b="0" i="0" lang="en-US" sz="4800" u="none" cap="none" strike="noStrike">
                <a:solidFill>
                  <a:srgbClr val="000000"/>
                </a:solidFill>
                <a:latin typeface="Calibri"/>
                <a:ea typeface="Calibri"/>
                <a:cs typeface="Calibri"/>
                <a:sym typeface="Calibri"/>
              </a:rPr>
              <a:t>clipse -</a:t>
            </a:r>
            <a:r>
              <a:rPr lang="en-US" sz="4800">
                <a:latin typeface="Calibri"/>
                <a:ea typeface="Calibri"/>
                <a:cs typeface="Calibri"/>
                <a:sym typeface="Calibri"/>
              </a:rPr>
              <a:t> </a:t>
            </a:r>
            <a:r>
              <a:rPr b="0" i="0" lang="en-US" sz="4800" u="none" cap="none" strike="noStrike">
                <a:solidFill>
                  <a:srgbClr val="000000"/>
                </a:solidFill>
                <a:latin typeface="Calibri"/>
                <a:ea typeface="Calibri"/>
                <a:cs typeface="Calibri"/>
                <a:sym typeface="Calibri"/>
              </a:rPr>
              <a:t>Eastern Time (ET)</a:t>
            </a:r>
            <a:endParaRPr b="0" i="0" sz="4800" u="none" cap="none" strike="noStrike">
              <a:solidFill>
                <a:srgbClr val="000000"/>
              </a:solidFill>
              <a:latin typeface="Calibri"/>
              <a:ea typeface="Calibri"/>
              <a:cs typeface="Calibri"/>
              <a:sym typeface="Calibri"/>
            </a:endParaRPr>
          </a:p>
        </p:txBody>
      </p:sp>
      <p:grpSp>
        <p:nvGrpSpPr>
          <p:cNvPr id="71" name="Google Shape;71;g2cb63f89d5d_0_0"/>
          <p:cNvGrpSpPr/>
          <p:nvPr/>
        </p:nvGrpSpPr>
        <p:grpSpPr>
          <a:xfrm>
            <a:off x="457200" y="6687875"/>
            <a:ext cx="15094200" cy="25103279"/>
            <a:chOff x="457200" y="6687875"/>
            <a:chExt cx="15094200" cy="25103279"/>
          </a:xfrm>
        </p:grpSpPr>
        <p:sp>
          <p:nvSpPr>
            <p:cNvPr id="72" name="Google Shape;72;g2cb63f89d5d_0_0"/>
            <p:cNvSpPr txBox="1"/>
            <p:nvPr/>
          </p:nvSpPr>
          <p:spPr>
            <a:xfrm>
              <a:off x="7929146" y="6687875"/>
              <a:ext cx="1503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73" name="Google Shape;73;g2cb63f89d5d_0_0"/>
            <p:cNvSpPr txBox="1"/>
            <p:nvPr/>
          </p:nvSpPr>
          <p:spPr>
            <a:xfrm>
              <a:off x="1252050" y="6687875"/>
              <a:ext cx="13504500" cy="1226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5000" cap="none" strike="noStrike">
                  <a:solidFill>
                    <a:srgbClr val="A61C00"/>
                  </a:solidFill>
                  <a:latin typeface="Calibri"/>
                  <a:ea typeface="Calibri"/>
                  <a:cs typeface="Calibri"/>
                  <a:sym typeface="Calibri"/>
                </a:rPr>
                <a:t>INTRODUCTION</a:t>
              </a:r>
              <a:endParaRPr b="1" i="0" sz="5000" cap="none" strike="noStrike">
                <a:solidFill>
                  <a:srgbClr val="A61C00"/>
                </a:solidFill>
                <a:latin typeface="Calibri"/>
                <a:ea typeface="Calibri"/>
                <a:cs typeface="Calibri"/>
                <a:sym typeface="Calibri"/>
              </a:endParaRPr>
            </a:p>
            <a:p>
              <a:pPr indent="0" lvl="0" marL="0" marR="0" rtl="0" algn="just">
                <a:lnSpc>
                  <a:spcPct val="100000"/>
                </a:lnSpc>
                <a:spcBef>
                  <a:spcPts val="1200"/>
                </a:spcBef>
                <a:spcAft>
                  <a:spcPts val="120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The outer atmosphere of the Sun is known as the solar corona. The corona is approximately 10 million times less dense than the surface of the Sun, making it much dimmer than the surface. Therefore, the corona can only be seen from Earth with the assistance of a coronagraph, an instrument designed to block out the direct light from a star. A solar eclipse, in which the Moon’s orbit passes between the Earth and the Sun, is a natural coronagraph, blocking out enough of the Sun’s light that the outer atmosphere can be seen. On April 8th, 2024, a solar eclipse was visible across North America in a strip called the Path of Totality</a:t>
              </a:r>
              <a:r>
                <a:rPr lang="en-US" sz="4800">
                  <a:solidFill>
                    <a:srgbClr val="000B0D"/>
                  </a:solidFill>
                  <a:latin typeface="Calibri"/>
                  <a:ea typeface="Calibri"/>
                  <a:cs typeface="Calibri"/>
                  <a:sym typeface="Calibri"/>
                </a:rPr>
                <a:t> </a:t>
              </a:r>
              <a:r>
                <a:rPr lang="en-US" sz="4800">
                  <a:solidFill>
                    <a:srgbClr val="000B0D"/>
                  </a:solidFill>
                  <a:latin typeface="Calibri"/>
                  <a:ea typeface="Calibri"/>
                  <a:cs typeface="Calibri"/>
                  <a:sym typeface="Calibri"/>
                </a:rPr>
                <a:t>(Figure 1)</a:t>
              </a:r>
              <a:r>
                <a:rPr b="0" i="0" lang="en-US" sz="4800" u="none" cap="none" strike="noStrike">
                  <a:solidFill>
                    <a:schemeClr val="dk1"/>
                  </a:solidFill>
                  <a:latin typeface="Calibri"/>
                  <a:ea typeface="Calibri"/>
                  <a:cs typeface="Calibri"/>
                  <a:sym typeface="Calibri"/>
                </a:rPr>
                <a:t>.</a:t>
              </a:r>
              <a:r>
                <a:rPr lang="en-US" sz="4800">
                  <a:solidFill>
                    <a:schemeClr val="dk1"/>
                  </a:solidFill>
                  <a:latin typeface="Calibri"/>
                  <a:ea typeface="Calibri"/>
                  <a:cs typeface="Calibri"/>
                  <a:sym typeface="Calibri"/>
                </a:rPr>
                <a:t> </a:t>
              </a:r>
              <a:r>
                <a:rPr b="0" i="0" lang="en-US" sz="4800" u="none" cap="none" strike="noStrike">
                  <a:solidFill>
                    <a:schemeClr val="dk1"/>
                  </a:solidFill>
                  <a:latin typeface="Calibri"/>
                  <a:ea typeface="Calibri"/>
                  <a:cs typeface="Calibri"/>
                  <a:sym typeface="Calibri"/>
                </a:rPr>
                <a:t>This observational study was conducted in Indianapolis</a:t>
              </a:r>
              <a:r>
                <a:rPr lang="en-US" sz="4800">
                  <a:solidFill>
                    <a:schemeClr val="dk1"/>
                  </a:solidFill>
                  <a:latin typeface="Calibri"/>
                  <a:ea typeface="Calibri"/>
                  <a:cs typeface="Calibri"/>
                  <a:sym typeface="Calibri"/>
                </a:rPr>
                <a:t> (IN), </a:t>
              </a:r>
              <a:r>
                <a:rPr b="0" i="0" lang="en-US" sz="4800" u="none" cap="none" strike="noStrike">
                  <a:solidFill>
                    <a:schemeClr val="dk1"/>
                  </a:solidFill>
                  <a:latin typeface="Calibri"/>
                  <a:ea typeface="Calibri"/>
                  <a:cs typeface="Calibri"/>
                  <a:sym typeface="Calibri"/>
                </a:rPr>
                <a:t> one of the cities in the path</a:t>
              </a:r>
              <a:r>
                <a:rPr b="0" i="0" lang="en-US" sz="4800" u="none" cap="none" strike="noStrike">
                  <a:solidFill>
                    <a:srgbClr val="000B0D"/>
                  </a:solidFill>
                  <a:latin typeface="Calibri"/>
                  <a:ea typeface="Calibri"/>
                  <a:cs typeface="Calibri"/>
                  <a:sym typeface="Calibri"/>
                </a:rPr>
                <a:t>.</a:t>
              </a:r>
              <a:endParaRPr b="0" i="0" sz="4800" u="none" cap="none" strike="noStrike">
                <a:solidFill>
                  <a:srgbClr val="000B0D"/>
                </a:solidFill>
                <a:latin typeface="Calibri"/>
                <a:ea typeface="Calibri"/>
                <a:cs typeface="Calibri"/>
                <a:sym typeface="Calibri"/>
              </a:endParaRPr>
            </a:p>
          </p:txBody>
        </p:sp>
        <p:sp>
          <p:nvSpPr>
            <p:cNvPr id="74" name="Google Shape;74;g2cb63f89d5d_0_0"/>
            <p:cNvSpPr txBox="1"/>
            <p:nvPr/>
          </p:nvSpPr>
          <p:spPr>
            <a:xfrm>
              <a:off x="1252046" y="25343554"/>
              <a:ext cx="13504500" cy="6447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US" sz="5000" cap="none" strike="noStrike">
                  <a:solidFill>
                    <a:srgbClr val="A61C00"/>
                  </a:solidFill>
                  <a:latin typeface="Calibri"/>
                  <a:ea typeface="Calibri"/>
                  <a:cs typeface="Calibri"/>
                  <a:sym typeface="Calibri"/>
                </a:rPr>
                <a:t>METHODOLOGY</a:t>
              </a:r>
              <a:endParaRPr b="1" i="0" sz="5000" cap="none" strike="noStrike">
                <a:solidFill>
                  <a:srgbClr val="A61C00"/>
                </a:solidFill>
                <a:latin typeface="Calibri"/>
                <a:ea typeface="Calibri"/>
                <a:cs typeface="Calibri"/>
                <a:sym typeface="Calibri"/>
              </a:endParaRPr>
            </a:p>
            <a:p>
              <a:pPr indent="-685800" lvl="0" marL="685800" marR="0" rtl="0" algn="just">
                <a:lnSpc>
                  <a:spcPct val="100000"/>
                </a:lnSpc>
                <a:spcBef>
                  <a:spcPts val="1200"/>
                </a:spcBef>
                <a:spcAft>
                  <a:spcPts val="0"/>
                </a:spcAft>
                <a:buClr>
                  <a:srgbClr val="000000"/>
                </a:buClr>
                <a:buSzPts val="4800"/>
                <a:buFont typeface="Arial"/>
                <a:buChar char="•"/>
              </a:pPr>
              <a:r>
                <a:rPr b="0" i="0" lang="en-US" sz="4800" u="none" cap="none" strike="noStrike">
                  <a:solidFill>
                    <a:schemeClr val="dk1"/>
                  </a:solidFill>
                  <a:latin typeface="Calibri"/>
                  <a:ea typeface="Calibri"/>
                  <a:cs typeface="Calibri"/>
                  <a:sym typeface="Calibri"/>
                </a:rPr>
                <a:t>Images of the solar eclipse were taken using a Canon </a:t>
              </a:r>
              <a:r>
                <a:rPr b="0" i="0" lang="en-US" sz="4800" u="none" cap="none" strike="noStrike">
                  <a:solidFill>
                    <a:schemeClr val="dk1"/>
                  </a:solidFill>
                  <a:latin typeface="Calibri"/>
                  <a:ea typeface="Calibri"/>
                  <a:cs typeface="Calibri"/>
                  <a:sym typeface="Calibri"/>
                </a:rPr>
                <a:t> </a:t>
              </a:r>
              <a:r>
                <a:rPr b="0" i="0" lang="en-US" sz="4800" u="none" cap="none" strike="noStrike">
                  <a:solidFill>
                    <a:schemeClr val="dk1"/>
                  </a:solidFill>
                  <a:latin typeface="Calibri"/>
                  <a:ea typeface="Calibri"/>
                  <a:cs typeface="Calibri"/>
                  <a:sym typeface="Calibri"/>
                </a:rPr>
                <a:t>Rebel T7 model camera attached to a Sky-Watcher EvoStar 72mm refractor telescope, with a reducer/field </a:t>
              </a:r>
              <a:r>
                <a:rPr b="0" i="0" lang="en-US" sz="4800" u="none" cap="none" strike="noStrike">
                  <a:solidFill>
                    <a:srgbClr val="000B0D"/>
                  </a:solidFill>
                  <a:latin typeface="Calibri"/>
                  <a:ea typeface="Calibri"/>
                  <a:cs typeface="Calibri"/>
                  <a:sym typeface="Calibri"/>
                </a:rPr>
                <a:t>flattener (Figure 2). </a:t>
              </a:r>
              <a:endParaRPr/>
            </a:p>
            <a:p>
              <a:pPr indent="-685800" lvl="0" marL="685800" marR="0" rtl="0" algn="just">
                <a:lnSpc>
                  <a:spcPct val="100000"/>
                </a:lnSpc>
                <a:spcBef>
                  <a:spcPts val="1200"/>
                </a:spcBef>
                <a:spcAft>
                  <a:spcPts val="1200"/>
                </a:spcAft>
                <a:buClr>
                  <a:srgbClr val="000000"/>
                </a:buClr>
                <a:buSzPts val="4800"/>
                <a:buFont typeface="Arial"/>
                <a:buChar char="•"/>
              </a:pPr>
              <a:r>
                <a:rPr b="0" i="0" lang="en-US" sz="4800" u="none" cap="none" strike="noStrike">
                  <a:solidFill>
                    <a:schemeClr val="dk1"/>
                  </a:solidFill>
                  <a:latin typeface="Calibri"/>
                  <a:ea typeface="Calibri"/>
                  <a:cs typeface="Calibri"/>
                  <a:sym typeface="Calibri"/>
                </a:rPr>
                <a:t>During the partial phases of the eclipse, an AstroZap solar filter was attached</a:t>
              </a:r>
              <a:r>
                <a:rPr lang="en-US" sz="4800">
                  <a:solidFill>
                    <a:schemeClr val="dk1"/>
                  </a:solidFill>
                  <a:latin typeface="Calibri"/>
                  <a:ea typeface="Calibri"/>
                  <a:cs typeface="Calibri"/>
                  <a:sym typeface="Calibri"/>
                </a:rPr>
                <a:t> </a:t>
              </a:r>
              <a:r>
                <a:rPr b="0" i="0" lang="en-US" sz="4800" u="none" cap="none" strike="noStrike">
                  <a:solidFill>
                    <a:schemeClr val="dk1"/>
                  </a:solidFill>
                  <a:latin typeface="Calibri"/>
                  <a:ea typeface="Calibri"/>
                  <a:cs typeface="Calibri"/>
                  <a:sym typeface="Calibri"/>
                </a:rPr>
                <a:t>to block out the light from the Sun.</a:t>
              </a:r>
              <a:endParaRPr b="0" i="0" sz="4800" u="none" cap="none" strike="noStrike">
                <a:solidFill>
                  <a:srgbClr val="000000"/>
                </a:solidFill>
                <a:latin typeface="Arial"/>
                <a:ea typeface="Arial"/>
                <a:cs typeface="Arial"/>
                <a:sym typeface="Arial"/>
              </a:endParaRPr>
            </a:p>
          </p:txBody>
        </p:sp>
        <p:sp>
          <p:nvSpPr>
            <p:cNvPr id="75" name="Google Shape;75;g2cb63f89d5d_0_0"/>
            <p:cNvSpPr txBox="1"/>
            <p:nvPr/>
          </p:nvSpPr>
          <p:spPr>
            <a:xfrm>
              <a:off x="457200" y="24373342"/>
              <a:ext cx="15094200" cy="105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libri"/>
                  <a:ea typeface="Calibri"/>
                  <a:cs typeface="Calibri"/>
                  <a:sym typeface="Calibri"/>
                </a:rPr>
                <a:t>Figure 1: </a:t>
              </a:r>
              <a:r>
                <a:rPr b="0" i="0" lang="en-US" sz="4800" u="none" cap="none" strike="noStrike">
                  <a:solidFill>
                    <a:srgbClr val="000000"/>
                  </a:solidFill>
                  <a:latin typeface="Calibri"/>
                  <a:ea typeface="Calibri"/>
                  <a:cs typeface="Calibri"/>
                  <a:sym typeface="Calibri"/>
                </a:rPr>
                <a:t>Path of Totality</a:t>
              </a:r>
              <a:r>
                <a:rPr lang="en-US" sz="4800">
                  <a:latin typeface="Calibri"/>
                  <a:ea typeface="Calibri"/>
                  <a:cs typeface="Calibri"/>
                  <a:sym typeface="Calibri"/>
                </a:rPr>
                <a:t>, </a:t>
              </a:r>
              <a:r>
                <a:rPr b="0" i="0" lang="en-US" sz="4800" u="none" cap="none" strike="noStrike">
                  <a:solidFill>
                    <a:srgbClr val="0070C0"/>
                  </a:solidFill>
                  <a:latin typeface="Calibri"/>
                  <a:ea typeface="Calibri"/>
                  <a:cs typeface="Calibri"/>
                  <a:sym typeface="Calibri"/>
                </a:rPr>
                <a:t>svs.gsfc.nasa.gov</a:t>
              </a:r>
              <a:endParaRPr b="0" i="0" sz="4800" u="none" cap="none" strike="noStrike">
                <a:solidFill>
                  <a:srgbClr val="0070C0"/>
                </a:solidFill>
                <a:latin typeface="Calibri"/>
                <a:ea typeface="Calibri"/>
                <a:cs typeface="Calibri"/>
                <a:sym typeface="Calibri"/>
              </a:endParaRPr>
            </a:p>
          </p:txBody>
        </p:sp>
        <p:pic>
          <p:nvPicPr>
            <p:cNvPr descr="A map of the united states&#10;&#10;Description automatically generated" id="76" name="Google Shape;76;g2cb63f89d5d_0_0"/>
            <p:cNvPicPr preferRelativeResize="0"/>
            <p:nvPr/>
          </p:nvPicPr>
          <p:blipFill rotWithShape="1">
            <a:blip r:embed="rId11">
              <a:alphaModFix/>
            </a:blip>
            <a:srcRect b="0" l="0" r="0" t="0"/>
            <a:stretch/>
          </p:blipFill>
          <p:spPr>
            <a:xfrm>
              <a:off x="2540802" y="18949748"/>
              <a:ext cx="10926989" cy="5522618"/>
            </a:xfrm>
            <a:prstGeom prst="rect">
              <a:avLst/>
            </a:prstGeom>
            <a:noFill/>
            <a:ln>
              <a:noFill/>
            </a:ln>
          </p:spPr>
        </p:pic>
      </p:grpSp>
      <p:grpSp>
        <p:nvGrpSpPr>
          <p:cNvPr id="77" name="Google Shape;77;g2cb63f89d5d_0_0"/>
          <p:cNvGrpSpPr/>
          <p:nvPr/>
        </p:nvGrpSpPr>
        <p:grpSpPr>
          <a:xfrm>
            <a:off x="15169991" y="6992675"/>
            <a:ext cx="13504500" cy="24031726"/>
            <a:chOff x="15169991" y="7835375"/>
            <a:chExt cx="13504500" cy="24031726"/>
          </a:xfrm>
        </p:grpSpPr>
        <p:grpSp>
          <p:nvGrpSpPr>
            <p:cNvPr id="78" name="Google Shape;78;g2cb63f89d5d_0_0"/>
            <p:cNvGrpSpPr/>
            <p:nvPr/>
          </p:nvGrpSpPr>
          <p:grpSpPr>
            <a:xfrm>
              <a:off x="15862092" y="7835375"/>
              <a:ext cx="12120298" cy="9091906"/>
              <a:chOff x="15849784" y="7759766"/>
              <a:chExt cx="12120298" cy="9091906"/>
            </a:xfrm>
          </p:grpSpPr>
          <p:sp>
            <p:nvSpPr>
              <p:cNvPr id="79" name="Google Shape;79;g2cb63f89d5d_0_0"/>
              <p:cNvSpPr txBox="1"/>
              <p:nvPr/>
            </p:nvSpPr>
            <p:spPr>
              <a:xfrm>
                <a:off x="16429525" y="15158472"/>
                <a:ext cx="10960800" cy="169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libri"/>
                    <a:ea typeface="Calibri"/>
                    <a:cs typeface="Calibri"/>
                    <a:sym typeface="Calibri"/>
                  </a:rPr>
                  <a:t>Figure 2: </a:t>
                </a:r>
                <a:r>
                  <a:rPr b="0" i="0" lang="en-US" sz="4800" u="none" cap="none" strike="noStrike">
                    <a:solidFill>
                      <a:srgbClr val="000000"/>
                    </a:solidFill>
                    <a:latin typeface="Calibri"/>
                    <a:ea typeface="Calibri"/>
                    <a:cs typeface="Calibri"/>
                    <a:sym typeface="Calibri"/>
                  </a:rPr>
                  <a:t>Photographing Eclipse using Telescope and Camera</a:t>
                </a:r>
                <a:endParaRPr b="0" i="0" sz="4800" u="none" cap="none" strike="noStrike">
                  <a:solidFill>
                    <a:srgbClr val="000000"/>
                  </a:solidFill>
                  <a:latin typeface="Calibri"/>
                  <a:ea typeface="Calibri"/>
                  <a:cs typeface="Calibri"/>
                  <a:sym typeface="Calibri"/>
                </a:endParaRPr>
              </a:p>
            </p:txBody>
          </p:sp>
          <p:pic>
            <p:nvPicPr>
              <p:cNvPr id="80" name="Google Shape;80;g2cb63f89d5d_0_0"/>
              <p:cNvPicPr preferRelativeResize="0"/>
              <p:nvPr/>
            </p:nvPicPr>
            <p:blipFill rotWithShape="1">
              <a:blip r:embed="rId12">
                <a:alphaModFix/>
              </a:blip>
              <a:srcRect b="0" l="18575" r="12061" t="37690"/>
              <a:stretch/>
            </p:blipFill>
            <p:spPr>
              <a:xfrm>
                <a:off x="22024734" y="7787591"/>
                <a:ext cx="5945348" cy="7362375"/>
              </a:xfrm>
              <a:prstGeom prst="rect">
                <a:avLst/>
              </a:prstGeom>
              <a:noFill/>
              <a:ln>
                <a:noFill/>
              </a:ln>
            </p:spPr>
          </p:pic>
          <p:pic>
            <p:nvPicPr>
              <p:cNvPr id="81" name="Google Shape;81;g2cb63f89d5d_0_0"/>
              <p:cNvPicPr preferRelativeResize="0"/>
              <p:nvPr/>
            </p:nvPicPr>
            <p:blipFill rotWithShape="1">
              <a:blip r:embed="rId13">
                <a:alphaModFix/>
              </a:blip>
              <a:srcRect b="22424" l="8209" r="9282" t="12215"/>
              <a:stretch/>
            </p:blipFill>
            <p:spPr>
              <a:xfrm>
                <a:off x="15849784" y="7759766"/>
                <a:ext cx="6035250" cy="7362375"/>
              </a:xfrm>
              <a:prstGeom prst="rect">
                <a:avLst/>
              </a:prstGeom>
              <a:noFill/>
              <a:ln>
                <a:noFill/>
              </a:ln>
            </p:spPr>
          </p:pic>
        </p:grpSp>
        <p:sp>
          <p:nvSpPr>
            <p:cNvPr id="82" name="Google Shape;82;g2cb63f89d5d_0_0"/>
            <p:cNvSpPr txBox="1"/>
            <p:nvPr/>
          </p:nvSpPr>
          <p:spPr>
            <a:xfrm>
              <a:off x="15169991" y="17151365"/>
              <a:ext cx="13504500" cy="4617600"/>
            </a:xfrm>
            <a:prstGeom prst="rect">
              <a:avLst/>
            </a:prstGeom>
            <a:noFill/>
            <a:ln>
              <a:noFill/>
            </a:ln>
          </p:spPr>
          <p:txBody>
            <a:bodyPr anchorCtr="0" anchor="t" bIns="91425" lIns="91425" spcFirstLastPara="1" rIns="91425" wrap="square" tIns="91425">
              <a:spAutoFit/>
            </a:bodyPr>
            <a:lstStyle/>
            <a:p>
              <a:pPr indent="-685800" lvl="0" marL="685800" marR="0" rtl="0" algn="just">
                <a:lnSpc>
                  <a:spcPct val="100000"/>
                </a:lnSpc>
                <a:spcBef>
                  <a:spcPts val="0"/>
                </a:spcBef>
                <a:spcAft>
                  <a:spcPts val="0"/>
                </a:spcAft>
                <a:buClr>
                  <a:srgbClr val="000000"/>
                </a:buClr>
                <a:buSzPts val="4800"/>
                <a:buFont typeface="Arial"/>
                <a:buChar char="•"/>
              </a:pPr>
              <a:r>
                <a:rPr b="0" i="0" lang="en-US" sz="4800" u="none" cap="none" strike="noStrike">
                  <a:solidFill>
                    <a:schemeClr val="dk1"/>
                  </a:solidFill>
                  <a:latin typeface="Calibri"/>
                  <a:ea typeface="Calibri"/>
                  <a:cs typeface="Calibri"/>
                  <a:sym typeface="Calibri"/>
                </a:rPr>
                <a:t>During totality, when the Moon was completely obstructing the light from the Sun, the solar filter was removed. </a:t>
              </a:r>
              <a:endParaRPr/>
            </a:p>
            <a:p>
              <a:pPr indent="-685800" lvl="0" marL="685800" marR="0" rtl="0" algn="just">
                <a:lnSpc>
                  <a:spcPct val="100000"/>
                </a:lnSpc>
                <a:spcBef>
                  <a:spcPts val="0"/>
                </a:spcBef>
                <a:spcAft>
                  <a:spcPts val="0"/>
                </a:spcAft>
                <a:buClr>
                  <a:srgbClr val="000000"/>
                </a:buClr>
                <a:buSzPts val="4800"/>
                <a:buFont typeface="Arial"/>
                <a:buChar char="•"/>
              </a:pPr>
              <a:r>
                <a:rPr b="0" i="0" lang="en-US" sz="4800" u="none" cap="none" strike="noStrike">
                  <a:solidFill>
                    <a:schemeClr val="dk1"/>
                  </a:solidFill>
                  <a:latin typeface="Calibri"/>
                  <a:ea typeface="Calibri"/>
                  <a:cs typeface="Calibri"/>
                  <a:sym typeface="Calibri"/>
                </a:rPr>
                <a:t>A composite image was then created by overlaying multiple images on top of each other, compiling them into one image.</a:t>
              </a:r>
              <a:endParaRPr b="0" i="0" sz="4800" u="none" cap="none" strike="noStrike">
                <a:solidFill>
                  <a:srgbClr val="000000"/>
                </a:solidFill>
                <a:latin typeface="Arial"/>
                <a:ea typeface="Arial"/>
                <a:cs typeface="Arial"/>
                <a:sym typeface="Arial"/>
              </a:endParaRPr>
            </a:p>
          </p:txBody>
        </p:sp>
        <p:sp>
          <p:nvSpPr>
            <p:cNvPr id="83" name="Google Shape;83;g2cb63f89d5d_0_0"/>
            <p:cNvSpPr txBox="1"/>
            <p:nvPr/>
          </p:nvSpPr>
          <p:spPr>
            <a:xfrm>
              <a:off x="15169991" y="21893001"/>
              <a:ext cx="13504500" cy="997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US" sz="5000" cap="none" strike="noStrike">
                  <a:solidFill>
                    <a:srgbClr val="A61C00"/>
                  </a:solidFill>
                  <a:latin typeface="Calibri"/>
                  <a:ea typeface="Calibri"/>
                  <a:cs typeface="Calibri"/>
                  <a:sym typeface="Calibri"/>
                </a:rPr>
                <a:t>RESULTS</a:t>
              </a:r>
              <a:endParaRPr sz="1600"/>
            </a:p>
            <a:p>
              <a:pPr indent="-685800" lvl="0" marL="685800" marR="0" rtl="0" algn="just">
                <a:lnSpc>
                  <a:spcPct val="100000"/>
                </a:lnSpc>
                <a:spcBef>
                  <a:spcPts val="120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450 images were taken in </a:t>
              </a:r>
              <a:r>
                <a:rPr lang="en-US" sz="4800">
                  <a:latin typeface="Calibri"/>
                  <a:ea typeface="Calibri"/>
                  <a:cs typeface="Calibri"/>
                  <a:sym typeface="Calibri"/>
                </a:rPr>
                <a:t>7</a:t>
              </a:r>
              <a:r>
                <a:rPr b="0" i="0" lang="en-US" sz="4800" u="none" cap="none" strike="noStrike">
                  <a:solidFill>
                    <a:srgbClr val="000000"/>
                  </a:solidFill>
                  <a:latin typeface="Calibri"/>
                  <a:ea typeface="Calibri"/>
                  <a:cs typeface="Calibri"/>
                  <a:sym typeface="Calibri"/>
                </a:rPr>
                <a:t> different periods: Full Sun, First Contact, Second Contact, Totality, Third Contact, Fourth Contact, and then Full Sun once </a:t>
              </a:r>
              <a:r>
                <a:rPr b="0" i="0" lang="en-US" sz="4800" u="none" cap="none" strike="noStrike">
                  <a:solidFill>
                    <a:srgbClr val="000B0D"/>
                  </a:solidFill>
                  <a:latin typeface="Calibri"/>
                  <a:ea typeface="Calibri"/>
                  <a:cs typeface="Calibri"/>
                  <a:sym typeface="Calibri"/>
                </a:rPr>
                <a:t>again (Figure 5).</a:t>
              </a:r>
              <a:endParaRPr b="0" i="0" sz="4800" u="none" cap="none" strike="noStrike">
                <a:solidFill>
                  <a:srgbClr val="000B0D"/>
                </a:solidFill>
                <a:latin typeface="Arial"/>
                <a:ea typeface="Arial"/>
                <a:cs typeface="Arial"/>
                <a:sym typeface="Arial"/>
              </a:endParaRPr>
            </a:p>
            <a:p>
              <a:pPr indent="-685800" lvl="0" marL="685800" marR="0" rtl="0" algn="just">
                <a:lnSpc>
                  <a:spcPct val="100000"/>
                </a:lnSpc>
                <a:spcBef>
                  <a:spcPts val="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During totality, 50 images were taken and a composite photograph was produced using 10 </a:t>
              </a:r>
              <a:r>
                <a:rPr b="0" i="0" lang="en-US" sz="4800" u="none" cap="none" strike="noStrike">
                  <a:solidFill>
                    <a:srgbClr val="000B0D"/>
                  </a:solidFill>
                  <a:latin typeface="Calibri"/>
                  <a:ea typeface="Calibri"/>
                  <a:cs typeface="Calibri"/>
                  <a:sym typeface="Calibri"/>
                </a:rPr>
                <a:t>images (Figure 3).</a:t>
              </a:r>
              <a:endParaRPr b="0" i="0" sz="4800" u="none" cap="none" strike="noStrike">
                <a:solidFill>
                  <a:srgbClr val="000B0D"/>
                </a:solidFill>
                <a:latin typeface="Arial"/>
                <a:ea typeface="Arial"/>
                <a:cs typeface="Arial"/>
                <a:sym typeface="Arial"/>
              </a:endParaRPr>
            </a:p>
            <a:p>
              <a:pPr indent="-685800" lvl="0" marL="685800" marR="0" rtl="0" algn="just">
                <a:lnSpc>
                  <a:spcPct val="100000"/>
                </a:lnSpc>
                <a:spcBef>
                  <a:spcPts val="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In the composite image, clear streams of magnetic field and magnetic structures can be observed.</a:t>
              </a:r>
              <a:endParaRPr b="0" i="0" sz="4800" u="none" cap="none" strike="noStrike">
                <a:solidFill>
                  <a:srgbClr val="000000"/>
                </a:solidFill>
                <a:latin typeface="Arial"/>
                <a:ea typeface="Arial"/>
                <a:cs typeface="Arial"/>
                <a:sym typeface="Arial"/>
              </a:endParaRPr>
            </a:p>
            <a:p>
              <a:pPr indent="-685800" lvl="0" marL="685800" marR="0" rtl="0" algn="just">
                <a:lnSpc>
                  <a:spcPct val="100000"/>
                </a:lnSpc>
                <a:spcBef>
                  <a:spcPts val="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Some surface effects of the Sun, knowns as solar prominences, can be observed</a:t>
              </a:r>
              <a:r>
                <a:rPr lang="en-US" sz="4800">
                  <a:latin typeface="Calibri"/>
                  <a:ea typeface="Calibri"/>
                  <a:cs typeface="Calibri"/>
                  <a:sym typeface="Calibri"/>
                </a:rPr>
                <a:t> in the Second and Third Contact photos </a:t>
              </a:r>
              <a:r>
                <a:rPr b="0" i="0" lang="en-US" sz="4800" u="none" cap="none" strike="noStrike">
                  <a:solidFill>
                    <a:srgbClr val="000B0D"/>
                  </a:solidFill>
                  <a:latin typeface="Calibri"/>
                  <a:ea typeface="Calibri"/>
                  <a:cs typeface="Calibri"/>
                  <a:sym typeface="Calibri"/>
                </a:rPr>
                <a:t>(Figure 4).</a:t>
              </a:r>
              <a:endParaRPr b="0" i="0" sz="4800" u="none" cap="none" strike="noStrike">
                <a:solidFill>
                  <a:srgbClr val="000B0D"/>
                </a:solidFill>
                <a:latin typeface="Arial"/>
                <a:ea typeface="Arial"/>
                <a:cs typeface="Arial"/>
                <a:sym typeface="Arial"/>
              </a:endParaRPr>
            </a:p>
          </p:txBody>
        </p:sp>
      </p:grpSp>
      <p:grpSp>
        <p:nvGrpSpPr>
          <p:cNvPr id="84" name="Google Shape;84;g2cb63f89d5d_0_0"/>
          <p:cNvGrpSpPr/>
          <p:nvPr/>
        </p:nvGrpSpPr>
        <p:grpSpPr>
          <a:xfrm>
            <a:off x="29261900" y="6992675"/>
            <a:ext cx="13325100" cy="24533314"/>
            <a:chOff x="29261900" y="6992675"/>
            <a:chExt cx="13325100" cy="24533314"/>
          </a:xfrm>
        </p:grpSpPr>
        <p:grpSp>
          <p:nvGrpSpPr>
            <p:cNvPr id="85" name="Google Shape;85;g2cb63f89d5d_0_0"/>
            <p:cNvGrpSpPr/>
            <p:nvPr/>
          </p:nvGrpSpPr>
          <p:grpSpPr>
            <a:xfrm>
              <a:off x="29718449" y="6992675"/>
              <a:ext cx="12412002" cy="7036396"/>
              <a:chOff x="30028164" y="7710453"/>
              <a:chExt cx="11782800" cy="7036396"/>
            </a:xfrm>
          </p:grpSpPr>
          <p:pic>
            <p:nvPicPr>
              <p:cNvPr id="86" name="Google Shape;86;g2cb63f89d5d_0_0"/>
              <p:cNvPicPr preferRelativeResize="0"/>
              <p:nvPr/>
            </p:nvPicPr>
            <p:blipFill rotWithShape="1">
              <a:blip r:embed="rId14">
                <a:alphaModFix/>
              </a:blip>
              <a:srcRect b="17364" l="11450" r="10173" t="17357"/>
              <a:stretch/>
            </p:blipFill>
            <p:spPr>
              <a:xfrm>
                <a:off x="30028167" y="7710453"/>
                <a:ext cx="11782794" cy="6253024"/>
              </a:xfrm>
              <a:prstGeom prst="rect">
                <a:avLst/>
              </a:prstGeom>
              <a:noFill/>
              <a:ln>
                <a:noFill/>
              </a:ln>
            </p:spPr>
          </p:pic>
          <p:sp>
            <p:nvSpPr>
              <p:cNvPr id="87" name="Google Shape;87;g2cb63f89d5d_0_0"/>
              <p:cNvSpPr txBox="1"/>
              <p:nvPr/>
            </p:nvSpPr>
            <p:spPr>
              <a:xfrm>
                <a:off x="30028164" y="13853749"/>
                <a:ext cx="11782800" cy="89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libri"/>
                    <a:ea typeface="Calibri"/>
                    <a:cs typeface="Calibri"/>
                    <a:sym typeface="Calibri"/>
                  </a:rPr>
                  <a:t>Figure 3: </a:t>
                </a:r>
                <a:r>
                  <a:rPr b="0" i="0" lang="en-US" sz="4800" u="none" cap="none" strike="noStrike">
                    <a:solidFill>
                      <a:srgbClr val="000000"/>
                    </a:solidFill>
                    <a:latin typeface="Calibri"/>
                    <a:ea typeface="Calibri"/>
                    <a:cs typeface="Calibri"/>
                    <a:sym typeface="Calibri"/>
                  </a:rPr>
                  <a:t>Composite Image, Totality</a:t>
                </a:r>
                <a:endParaRPr b="0" i="0" sz="4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300"/>
                  <a:buFont typeface="Arial"/>
                  <a:buNone/>
                </a:pPr>
                <a:r>
                  <a:t/>
                </a:r>
                <a:endParaRPr b="0" i="0" sz="5300" u="none" cap="none" strike="noStrike">
                  <a:solidFill>
                    <a:srgbClr val="000000"/>
                  </a:solidFill>
                  <a:latin typeface="Calibri"/>
                  <a:ea typeface="Calibri"/>
                  <a:cs typeface="Calibri"/>
                  <a:sym typeface="Calibri"/>
                </a:endParaRPr>
              </a:p>
            </p:txBody>
          </p:sp>
        </p:grpSp>
        <p:grpSp>
          <p:nvGrpSpPr>
            <p:cNvPr id="88" name="Google Shape;88;g2cb63f89d5d_0_0"/>
            <p:cNvGrpSpPr/>
            <p:nvPr/>
          </p:nvGrpSpPr>
          <p:grpSpPr>
            <a:xfrm>
              <a:off x="29796405" y="14149584"/>
              <a:ext cx="12256090" cy="5112340"/>
              <a:chOff x="30048654" y="14888696"/>
              <a:chExt cx="11982880" cy="5112340"/>
            </a:xfrm>
          </p:grpSpPr>
          <p:pic>
            <p:nvPicPr>
              <p:cNvPr id="89" name="Google Shape;89;g2cb63f89d5d_0_0"/>
              <p:cNvPicPr preferRelativeResize="0"/>
              <p:nvPr/>
            </p:nvPicPr>
            <p:blipFill rotWithShape="1">
              <a:blip r:embed="rId15">
                <a:alphaModFix/>
              </a:blip>
              <a:srcRect b="0" l="7926" r="7918" t="0"/>
              <a:stretch/>
            </p:blipFill>
            <p:spPr>
              <a:xfrm>
                <a:off x="35912175" y="14889122"/>
                <a:ext cx="6119359" cy="5111500"/>
              </a:xfrm>
              <a:prstGeom prst="rect">
                <a:avLst/>
              </a:prstGeom>
              <a:noFill/>
              <a:ln>
                <a:noFill/>
              </a:ln>
            </p:spPr>
          </p:pic>
          <p:pic>
            <p:nvPicPr>
              <p:cNvPr id="90" name="Google Shape;90;g2cb63f89d5d_0_0"/>
              <p:cNvPicPr preferRelativeResize="0"/>
              <p:nvPr/>
            </p:nvPicPr>
            <p:blipFill rotWithShape="1">
              <a:blip r:embed="rId16">
                <a:alphaModFix/>
              </a:blip>
              <a:srcRect b="0" l="19694" r="17161" t="0"/>
              <a:stretch/>
            </p:blipFill>
            <p:spPr>
              <a:xfrm>
                <a:off x="30048654" y="14888696"/>
                <a:ext cx="5650239" cy="5112340"/>
              </a:xfrm>
              <a:prstGeom prst="rect">
                <a:avLst/>
              </a:prstGeom>
              <a:noFill/>
              <a:ln>
                <a:noFill/>
              </a:ln>
            </p:spPr>
          </p:pic>
        </p:grpSp>
        <p:sp>
          <p:nvSpPr>
            <p:cNvPr id="91" name="Google Shape;91;g2cb63f89d5d_0_0"/>
            <p:cNvSpPr txBox="1"/>
            <p:nvPr/>
          </p:nvSpPr>
          <p:spPr>
            <a:xfrm>
              <a:off x="29261900" y="19151328"/>
              <a:ext cx="13325100" cy="89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libri"/>
                  <a:ea typeface="Calibri"/>
                  <a:cs typeface="Calibri"/>
                  <a:sym typeface="Calibri"/>
                </a:rPr>
                <a:t>Figure 4: </a:t>
              </a:r>
              <a:r>
                <a:rPr b="0" i="0" lang="en-US" sz="4800" u="none" cap="none" strike="noStrike">
                  <a:solidFill>
                    <a:srgbClr val="000000"/>
                  </a:solidFill>
                  <a:latin typeface="Calibri"/>
                  <a:ea typeface="Calibri"/>
                  <a:cs typeface="Calibri"/>
                  <a:sym typeface="Calibri"/>
                </a:rPr>
                <a:t>Close Up Shots, Solar Prominences</a:t>
              </a:r>
              <a:endParaRPr b="0" i="0" sz="4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Calibri"/>
                <a:ea typeface="Calibri"/>
                <a:cs typeface="Calibri"/>
                <a:sym typeface="Calibri"/>
              </a:endParaRPr>
            </a:p>
          </p:txBody>
        </p:sp>
        <p:sp>
          <p:nvSpPr>
            <p:cNvPr id="92" name="Google Shape;92;g2cb63f89d5d_0_0"/>
            <p:cNvSpPr txBox="1"/>
            <p:nvPr/>
          </p:nvSpPr>
          <p:spPr>
            <a:xfrm>
              <a:off x="29496950" y="27371289"/>
              <a:ext cx="12855000" cy="415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5000" cap="none" strike="noStrike">
                  <a:solidFill>
                    <a:srgbClr val="A61C00"/>
                  </a:solidFill>
                  <a:latin typeface="Calibri"/>
                  <a:ea typeface="Calibri"/>
                  <a:cs typeface="Calibri"/>
                  <a:sym typeface="Calibri"/>
                </a:rPr>
                <a:t>ACKNOWLEDGEMENTS</a:t>
              </a:r>
              <a:endParaRPr b="1" i="0" sz="5000" cap="none" strike="noStrike">
                <a:solidFill>
                  <a:srgbClr val="A61C00"/>
                </a:solidFill>
                <a:latin typeface="Calibri"/>
                <a:ea typeface="Calibri"/>
                <a:cs typeface="Calibri"/>
                <a:sym typeface="Calibri"/>
              </a:endParaRPr>
            </a:p>
            <a:p>
              <a:pPr indent="-914400" lvl="0" marL="914400" marR="0" rtl="0" algn="just">
                <a:lnSpc>
                  <a:spcPct val="100000"/>
                </a:lnSpc>
                <a:spcBef>
                  <a:spcPts val="1200"/>
                </a:spcBef>
                <a:spcAft>
                  <a:spcPts val="0"/>
                </a:spcAft>
                <a:buClr>
                  <a:schemeClr val="dk1"/>
                </a:buClr>
                <a:buSzPts val="4800"/>
                <a:buFont typeface="Arial"/>
                <a:buAutoNum type="arabicPeriod"/>
              </a:pPr>
              <a:r>
                <a:rPr b="0" i="0" lang="en-US" sz="4800" u="none" cap="none" strike="noStrike">
                  <a:solidFill>
                    <a:schemeClr val="dk1"/>
                  </a:solidFill>
                  <a:latin typeface="Calibri"/>
                  <a:ea typeface="Calibri"/>
                  <a:cs typeface="Calibri"/>
                  <a:sym typeface="Calibri"/>
                </a:rPr>
                <a:t>Dr. Luis Quiroga-Nunez, Ortega Observatory, Florida Institute of Technology.</a:t>
              </a:r>
              <a:endParaRPr b="0" i="0" sz="4800" u="none" cap="none" strike="noStrike">
                <a:solidFill>
                  <a:schemeClr val="dk1"/>
                </a:solidFill>
                <a:latin typeface="Calibri"/>
                <a:ea typeface="Calibri"/>
                <a:cs typeface="Calibri"/>
                <a:sym typeface="Calibri"/>
              </a:endParaRPr>
            </a:p>
            <a:p>
              <a:pPr indent="-914400" lvl="0" marL="914400" marR="0" rtl="0" algn="just">
                <a:lnSpc>
                  <a:spcPct val="100000"/>
                </a:lnSpc>
                <a:spcBef>
                  <a:spcPts val="0"/>
                </a:spcBef>
                <a:spcAft>
                  <a:spcPts val="0"/>
                </a:spcAft>
                <a:buClr>
                  <a:schemeClr val="dk1"/>
                </a:buClr>
                <a:buSzPts val="4800"/>
                <a:buFont typeface="Arial"/>
                <a:buAutoNum type="arabicPeriod"/>
              </a:pPr>
              <a:r>
                <a:rPr b="0" i="0" lang="en-US" sz="4800" u="none" cap="none" strike="noStrike">
                  <a:solidFill>
                    <a:schemeClr val="dk1"/>
                  </a:solidFill>
                  <a:latin typeface="Calibri"/>
                  <a:ea typeface="Calibri"/>
                  <a:cs typeface="Calibri"/>
                  <a:sym typeface="Calibri"/>
                </a:rPr>
                <a:t>NASA Heliophysics Outreach Team.</a:t>
              </a:r>
              <a:endParaRPr b="0" i="0" sz="4800" u="none" cap="none" strike="noStrike">
                <a:solidFill>
                  <a:schemeClr val="dk1"/>
                </a:solidFill>
                <a:latin typeface="Calibri"/>
                <a:ea typeface="Calibri"/>
                <a:cs typeface="Calibri"/>
                <a:sym typeface="Calibri"/>
              </a:endParaRPr>
            </a:p>
            <a:p>
              <a:pPr indent="-914400" lvl="0" marL="914400" marR="0" rtl="0" algn="just">
                <a:lnSpc>
                  <a:spcPct val="100000"/>
                </a:lnSpc>
                <a:spcBef>
                  <a:spcPts val="0"/>
                </a:spcBef>
                <a:spcAft>
                  <a:spcPts val="0"/>
                </a:spcAft>
                <a:buClr>
                  <a:schemeClr val="dk1"/>
                </a:buClr>
                <a:buSzPts val="4800"/>
                <a:buFont typeface="Arial"/>
                <a:buAutoNum type="arabicPeriod"/>
              </a:pPr>
              <a:r>
                <a:rPr b="0" i="0" lang="en-US" sz="4800" u="none" cap="none" strike="noStrike">
                  <a:solidFill>
                    <a:schemeClr val="dk1"/>
                  </a:solidFill>
                  <a:latin typeface="Calibri"/>
                  <a:ea typeface="Calibri"/>
                  <a:cs typeface="Calibri"/>
                  <a:sym typeface="Calibri"/>
                </a:rPr>
                <a:t>Nicolas Lefaudeux, HDR Astrophotography.</a:t>
              </a:r>
              <a:endParaRPr b="0" i="0" sz="4800" u="none" cap="none" strike="noStrike">
                <a:solidFill>
                  <a:schemeClr val="dk1"/>
                </a:solidFill>
                <a:latin typeface="Calibri"/>
                <a:ea typeface="Calibri"/>
                <a:cs typeface="Calibri"/>
                <a:sym typeface="Calibri"/>
              </a:endParaRPr>
            </a:p>
          </p:txBody>
        </p:sp>
        <p:sp>
          <p:nvSpPr>
            <p:cNvPr id="93" name="Google Shape;93;g2cb63f89d5d_0_0"/>
            <p:cNvSpPr txBox="1"/>
            <p:nvPr/>
          </p:nvSpPr>
          <p:spPr>
            <a:xfrm>
              <a:off x="29261900" y="20125689"/>
              <a:ext cx="13325100" cy="44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5000" cap="none" strike="noStrike">
                  <a:solidFill>
                    <a:srgbClr val="A61C00"/>
                  </a:solidFill>
                  <a:latin typeface="Calibri"/>
                  <a:ea typeface="Calibri"/>
                  <a:cs typeface="Calibri"/>
                  <a:sym typeface="Calibri"/>
                </a:rPr>
                <a:t>CONCLUSIONS</a:t>
              </a:r>
              <a:endParaRPr b="1" i="0" sz="5000" cap="none" strike="noStrike">
                <a:solidFill>
                  <a:srgbClr val="A61C00"/>
                </a:solidFill>
                <a:latin typeface="Calibri"/>
                <a:ea typeface="Calibri"/>
                <a:cs typeface="Calibri"/>
                <a:sym typeface="Calibri"/>
              </a:endParaRPr>
            </a:p>
            <a:p>
              <a:pPr indent="-685800" lvl="0" marL="685800" marR="0" rtl="0" algn="just">
                <a:lnSpc>
                  <a:spcPct val="100000"/>
                </a:lnSpc>
                <a:spcBef>
                  <a:spcPts val="120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This study provided a rare opportunity to observe the Sun’s outer atmosphere from Earth, shedding light</a:t>
              </a:r>
              <a:r>
                <a:rPr lang="en-US" sz="4800">
                  <a:latin typeface="Calibri"/>
                  <a:ea typeface="Calibri"/>
                  <a:cs typeface="Calibri"/>
                  <a:sym typeface="Calibri"/>
                </a:rPr>
                <a:t> </a:t>
              </a:r>
              <a:r>
                <a:rPr b="0" i="0" lang="en-US" sz="4800" u="none" cap="none" strike="noStrike">
                  <a:solidFill>
                    <a:srgbClr val="000000"/>
                  </a:solidFill>
                  <a:latin typeface="Calibri"/>
                  <a:ea typeface="Calibri"/>
                  <a:cs typeface="Calibri"/>
                  <a:sym typeface="Calibri"/>
                </a:rPr>
                <a:t>on its dynamic nature and evolving structures.</a:t>
              </a:r>
              <a:endParaRPr b="0" i="0" sz="4800" u="none" cap="none" strike="noStrike">
                <a:solidFill>
                  <a:srgbClr val="000000"/>
                </a:solidFill>
                <a:latin typeface="Calibri"/>
                <a:ea typeface="Calibri"/>
                <a:cs typeface="Calibri"/>
                <a:sym typeface="Calibri"/>
              </a:endParaRPr>
            </a:p>
            <a:p>
              <a:pPr indent="-685800" lvl="0" marL="685800" marR="0" rtl="0" algn="just">
                <a:lnSpc>
                  <a:spcPct val="100000"/>
                </a:lnSpc>
                <a:spcBef>
                  <a:spcPts val="120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The results will provide valuable input for models of solar activity and space weather forecasting, enhancing our ability to predict and mitigate the impact of solar events on Earth.</a:t>
              </a:r>
              <a:endParaRPr b="0" i="0" sz="48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4800"/>
                <a:buFont typeface="Arial"/>
                <a:buNone/>
              </a:pPr>
              <a:r>
                <a:t/>
              </a:r>
              <a:endParaRPr b="1" i="0" sz="4800" u="none" cap="none" strike="noStrike">
                <a:solidFill>
                  <a:srgbClr val="A61C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