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8" roundtripDataSignature="AMtx7mh4STXvP7kDno4AlMoqyKqfzKdN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B9801-957A-1FDF-F87F-84C7B15B65F8}" name="Andrew Palmer" initials="AP" userId="S::apalmer@fit.edu::12288e88-a2f6-4aff-a411-3afabb7b160c" providerId="AD"/>
  <p188:author id="{50A574AF-91D7-EF40-6129-890A60817388}" name="Caitlyn Hubric" initials="CH" userId="S::chubric2020@fit.edu::2228af5b-bd49-4587-a74d-5cb9c9179e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08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82" y="78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02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7715438" y="923530"/>
            <a:ext cx="33213942" cy="439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algn="ctr"/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of Regolith to Soil-Like-Substrate Using Edible Decomposers for Space Settlement and Food Security Application</a:t>
            </a:r>
            <a:br>
              <a:rPr lang="en-US" sz="6900" b="1">
                <a:latin typeface="Calibri"/>
                <a:ea typeface="Calibri"/>
                <a:cs typeface="Calibri"/>
              </a:rPr>
            </a:b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Caitlyn Hubric</a:t>
            </a:r>
            <a:endParaRPr lang="en-US" sz="66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Andrew G</a:t>
            </a:r>
            <a:r>
              <a:rPr lang="en-US" sz="5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Palmer,</a:t>
            </a:r>
            <a:r>
              <a:rPr lang="en-US" sz="5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</a:t>
            </a:r>
            <a:r>
              <a:rPr lang="en-US" sz="5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OEMS, CCE,</a:t>
            </a:r>
            <a:r>
              <a:rPr lang="en-US" sz="5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Florida Institute of Technology</a:t>
            </a:r>
            <a:endParaRPr lang="en-US" sz="5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BDAD1856-86BC-6045-890C-55E12C189062}"/>
              </a:ext>
            </a:extLst>
          </p:cNvPr>
          <p:cNvSpPr/>
          <p:nvPr/>
        </p:nvSpPr>
        <p:spPr>
          <a:xfrm>
            <a:off x="626693" y="6929462"/>
            <a:ext cx="86078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Background</a:t>
            </a:r>
            <a:r>
              <a:rPr lang="en-US" sz="5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/Objective</a:t>
            </a:r>
            <a:endParaRPr sz="5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0F77-5BB2-CF94-39A2-72D0070769E0}"/>
              </a:ext>
            </a:extLst>
          </p:cNvPr>
          <p:cNvSpPr txBox="1"/>
          <p:nvPr/>
        </p:nvSpPr>
        <p:spPr>
          <a:xfrm>
            <a:off x="1109179" y="8142431"/>
            <a:ext cx="17021902" cy="1063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Incorporating edible decomposers into bioregenerative life support systems (Figure 1) could facilitate the recycling of plant wastes for a Martian settlement, while generating soil-like-substrates as well as supplemental nutrients.</a:t>
            </a:r>
            <a:endParaRPr lang="en-US" sz="4800"/>
          </a:p>
          <a:p>
            <a:pPr algn="just"/>
            <a:endParaRPr lang="en-US" sz="4800" dirty="0">
              <a:latin typeface="Calibri"/>
              <a:ea typeface="Calibri"/>
              <a:cs typeface="Calibri"/>
            </a:endParaRPr>
          </a:p>
          <a:p>
            <a:pPr algn="just">
              <a:buChar char="•"/>
            </a:pPr>
            <a:r>
              <a:rPr lang="en-US" sz="4800" b="1" dirty="0">
                <a:latin typeface="Calibri"/>
                <a:ea typeface="Calibri"/>
                <a:cs typeface="Calibri"/>
              </a:rPr>
              <a:t>We hypothesize that a mix of Martian regolith simulant (MRS) and compostable biomass will be a suitable substrate for fungal growth and decomposition. </a:t>
            </a:r>
          </a:p>
          <a:p>
            <a:pPr algn="just"/>
            <a:endParaRPr lang="en-US" sz="4800" b="1" dirty="0">
              <a:latin typeface="Calibri"/>
              <a:ea typeface="Calibri"/>
              <a:cs typeface="Calibri"/>
            </a:endParaRPr>
          </a:p>
          <a:p>
            <a:pPr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Here we used </a:t>
            </a:r>
            <a:r>
              <a:rPr lang="en-US" sz="4800" i="1" dirty="0">
                <a:latin typeface="Calibri"/>
                <a:ea typeface="Calibri"/>
                <a:cs typeface="Calibri"/>
              </a:rPr>
              <a:t>Pleurotus ostreatus </a:t>
            </a:r>
            <a:r>
              <a:rPr lang="en-US" sz="4800" dirty="0">
                <a:latin typeface="Calibri"/>
                <a:ea typeface="Calibri"/>
                <a:cs typeface="Calibri"/>
              </a:rPr>
              <a:t>(Pearl Oyster mushroom) as a model fungi and evaluated: </a:t>
            </a:r>
          </a:p>
          <a:p>
            <a:pPr marL="914400" lvl="1" algn="just"/>
            <a:r>
              <a:rPr lang="en-US" sz="4800" dirty="0">
                <a:latin typeface="Calibri"/>
                <a:ea typeface="Calibri"/>
                <a:cs typeface="Calibri"/>
              </a:rPr>
              <a:t>-The ability of </a:t>
            </a:r>
            <a:r>
              <a:rPr lang="en-US" sz="4800" i="1" dirty="0">
                <a:latin typeface="Calibri"/>
                <a:ea typeface="Calibri"/>
                <a:cs typeface="Calibri"/>
              </a:rPr>
              <a:t>P. ostreatus </a:t>
            </a:r>
            <a:r>
              <a:rPr lang="en-US" sz="4800" dirty="0">
                <a:latin typeface="Calibri"/>
                <a:ea typeface="Calibri"/>
                <a:cs typeface="Calibri"/>
              </a:rPr>
              <a:t>to</a:t>
            </a:r>
            <a:r>
              <a:rPr lang="en-US" sz="4800" i="1" dirty="0">
                <a:latin typeface="Calibri"/>
                <a:ea typeface="Calibri"/>
                <a:cs typeface="Calibri"/>
              </a:rPr>
              <a:t> </a:t>
            </a:r>
            <a:r>
              <a:rPr lang="en-US" sz="4800" dirty="0">
                <a:latin typeface="Calibri"/>
                <a:ea typeface="Calibri"/>
                <a:cs typeface="Calibri"/>
              </a:rPr>
              <a:t>decompose organic material (OM) in the presence of Martian regolith.</a:t>
            </a:r>
            <a:endParaRPr lang="en-US" sz="4800">
              <a:ea typeface="Calibri"/>
            </a:endParaRPr>
          </a:p>
          <a:p>
            <a:pPr marL="914400" lvl="1" algn="just"/>
            <a:r>
              <a:rPr lang="en-US" sz="4800" dirty="0">
                <a:latin typeface="Calibri"/>
                <a:cs typeface="Calibri"/>
              </a:rPr>
              <a:t>-Soil characteristics of the substrate before growth.</a:t>
            </a:r>
            <a:endParaRPr lang="en-US" sz="4800" dirty="0"/>
          </a:p>
        </p:txBody>
      </p:sp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F354FA0F-1CC5-7CA6-8604-EEA50EBEACCA}"/>
              </a:ext>
            </a:extLst>
          </p:cNvPr>
          <p:cNvSpPr/>
          <p:nvPr/>
        </p:nvSpPr>
        <p:spPr>
          <a:xfrm>
            <a:off x="-275595" y="28469811"/>
            <a:ext cx="86078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en-US" sz="5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5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Design</a:t>
            </a:r>
            <a:endParaRPr sz="5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3C68B3A-9718-6241-2870-D59F5EF53F11}"/>
              </a:ext>
            </a:extLst>
          </p:cNvPr>
          <p:cNvSpPr txBox="1"/>
          <p:nvPr/>
        </p:nvSpPr>
        <p:spPr>
          <a:xfrm>
            <a:off x="1093079" y="29846493"/>
            <a:ext cx="4919551" cy="75405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2.</a:t>
            </a:r>
            <a:r>
              <a:rPr lang="en-US" sz="4400" dirty="0">
                <a:latin typeface="Calibri"/>
                <a:cs typeface="Calibri"/>
              </a:rPr>
              <a:t> Procedure for Preparing Substrate and Growing Mushrooms.  Multiple Ratios of Organic Material to Martian Simulated Regolith are tested. Image made in </a:t>
            </a:r>
            <a:r>
              <a:rPr lang="en-US" sz="4400" dirty="0" err="1">
                <a:latin typeface="Calibri"/>
                <a:cs typeface="Calibri"/>
              </a:rPr>
              <a:t>Biorender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/>
          </a:p>
        </p:txBody>
      </p:sp>
      <p:sp>
        <p:nvSpPr>
          <p:cNvPr id="6" name="Google Shape;86;p1">
            <a:extLst>
              <a:ext uri="{FF2B5EF4-FFF2-40B4-BE49-F238E27FC236}">
                <a16:creationId xmlns:a16="http://schemas.microsoft.com/office/drawing/2014/main" id="{2F5B93FB-E876-3D2F-6DFE-775E915DA467}"/>
              </a:ext>
            </a:extLst>
          </p:cNvPr>
          <p:cNvSpPr txBox="1">
            <a:spLocks/>
          </p:cNvSpPr>
          <p:nvPr/>
        </p:nvSpPr>
        <p:spPr>
          <a:xfrm>
            <a:off x="18855961" y="6623820"/>
            <a:ext cx="6609489" cy="9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600"/>
            </a:pPr>
            <a:r>
              <a:rPr lang="en-US" sz="5800" b="1" u="sng">
                <a:latin typeface="Calibri"/>
              </a:rPr>
              <a:t>Results</a:t>
            </a:r>
            <a:endParaRPr lang="en-US" sz="5800" b="1">
              <a:latin typeface="Calibri"/>
            </a:endParaRPr>
          </a:p>
        </p:txBody>
      </p:sp>
      <p:sp>
        <p:nvSpPr>
          <p:cNvPr id="7" name="Google Shape;94;p1">
            <a:extLst>
              <a:ext uri="{FF2B5EF4-FFF2-40B4-BE49-F238E27FC236}">
                <a16:creationId xmlns:a16="http://schemas.microsoft.com/office/drawing/2014/main" id="{10BB2394-96C2-C5E0-F648-4A1C96CC6562}"/>
              </a:ext>
            </a:extLst>
          </p:cNvPr>
          <p:cNvSpPr txBox="1"/>
          <p:nvPr/>
        </p:nvSpPr>
        <p:spPr>
          <a:xfrm>
            <a:off x="31052543" y="30614978"/>
            <a:ext cx="49530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D4A6D84-44BE-2ED0-A53E-FBE193F56518}"/>
              </a:ext>
            </a:extLst>
          </p:cNvPr>
          <p:cNvSpPr txBox="1"/>
          <p:nvPr/>
        </p:nvSpPr>
        <p:spPr>
          <a:xfrm>
            <a:off x="19058163" y="28949924"/>
            <a:ext cx="10900479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7. </a:t>
            </a:r>
            <a:r>
              <a:rPr lang="en-US" sz="4400" dirty="0">
                <a:latin typeface="Calibri"/>
                <a:cs typeface="Calibri"/>
              </a:rPr>
              <a:t>Timeline of </a:t>
            </a:r>
            <a:r>
              <a:rPr lang="en-US" sz="4400" i="1" dirty="0">
                <a:latin typeface="Calibri"/>
                <a:cs typeface="Calibri"/>
              </a:rPr>
              <a:t>P. ostreatus</a:t>
            </a:r>
            <a:r>
              <a:rPr lang="en-US" sz="4400" dirty="0">
                <a:latin typeface="Calibri"/>
                <a:cs typeface="Calibri"/>
              </a:rPr>
              <a:t> rate of decomposition across 5 weeks. Orange represents presence of mycelium growth.</a:t>
            </a:r>
            <a:endParaRPr lang="en-US" sz="4400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3617140-99AB-6FEC-2B3C-DC494143942C}"/>
              </a:ext>
            </a:extLst>
          </p:cNvPr>
          <p:cNvSpPr txBox="1"/>
          <p:nvPr/>
        </p:nvSpPr>
        <p:spPr>
          <a:xfrm>
            <a:off x="1109919" y="20300955"/>
            <a:ext cx="4881621" cy="68634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1.</a:t>
            </a:r>
            <a:r>
              <a:rPr lang="en-US" sz="4400" dirty="0">
                <a:latin typeface="Calibri"/>
                <a:cs typeface="Calibri"/>
              </a:rPr>
              <a:t> Current Agriculture Plant Waste Stream (1, Blue). Proposed addition of Edible Decomposers to Plant Waste Recycling System (2, Red). Image made in </a:t>
            </a:r>
            <a:r>
              <a:rPr lang="en-US" sz="4400" err="1">
                <a:latin typeface="Calibri"/>
                <a:cs typeface="Calibri"/>
              </a:rPr>
              <a:t>Biorender</a:t>
            </a:r>
            <a:r>
              <a:rPr lang="en-US" sz="4400" dirty="0">
                <a:latin typeface="Calibri"/>
                <a:cs typeface="Calibri"/>
              </a:rPr>
              <a:t>. 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diagram of a machine&#10;&#10;Description automatically generated">
            <a:extLst>
              <a:ext uri="{FF2B5EF4-FFF2-40B4-BE49-F238E27FC236}">
                <a16:creationId xmlns:a16="http://schemas.microsoft.com/office/drawing/2014/main" id="{B7C323F1-4956-317E-DBF7-D7909F89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50" y="29289541"/>
            <a:ext cx="11552799" cy="8083768"/>
          </a:xfrm>
          <a:prstGeom prst="rect">
            <a:avLst/>
          </a:prstGeom>
        </p:spPr>
      </p:pic>
      <p:pic>
        <p:nvPicPr>
          <p:cNvPr id="19" name="Picture 18" descr="A diagram of a plant life cycle&#10;&#10;Description automatically generated">
            <a:extLst>
              <a:ext uri="{FF2B5EF4-FFF2-40B4-BE49-F238E27FC236}">
                <a16:creationId xmlns:a16="http://schemas.microsoft.com/office/drawing/2014/main" id="{16EB278F-E488-1CA7-D842-6C657391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95" y="18664704"/>
            <a:ext cx="13994441" cy="10592484"/>
          </a:xfrm>
          <a:prstGeom prst="rect">
            <a:avLst/>
          </a:prstGeom>
        </p:spPr>
      </p:pic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B606AEC2-915A-A32E-1030-E7AAFD1D5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942" y="31358160"/>
            <a:ext cx="9740272" cy="414890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4CE0EC98-CED2-5734-96AA-C0A9CDC18582}"/>
              </a:ext>
            </a:extLst>
          </p:cNvPr>
          <p:cNvSpPr txBox="1"/>
          <p:nvPr/>
        </p:nvSpPr>
        <p:spPr>
          <a:xfrm>
            <a:off x="19040611" y="12923402"/>
            <a:ext cx="1151237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3.</a:t>
            </a:r>
            <a:r>
              <a:rPr lang="en-US" sz="4400" dirty="0">
                <a:latin typeface="Calibri"/>
                <a:cs typeface="Calibri"/>
              </a:rPr>
              <a:t> Substrate Particle Size Composition  % by volume before  growth.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045818D-4DD9-44DD-20F7-EADBC4AE14A7}"/>
              </a:ext>
            </a:extLst>
          </p:cNvPr>
          <p:cNvSpPr txBox="1"/>
          <p:nvPr/>
        </p:nvSpPr>
        <p:spPr>
          <a:xfrm>
            <a:off x="31108242" y="28032981"/>
            <a:ext cx="11642228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8.</a:t>
            </a:r>
            <a:r>
              <a:rPr lang="en-US" sz="4400" dirty="0">
                <a:latin typeface="Calibri"/>
                <a:cs typeface="Calibri"/>
              </a:rPr>
              <a:t> Images of </a:t>
            </a:r>
            <a:r>
              <a:rPr lang="en-US" sz="4400" i="1" dirty="0">
                <a:latin typeface="Calibri"/>
                <a:cs typeface="Calibri"/>
              </a:rPr>
              <a:t>P. ostreatus</a:t>
            </a:r>
            <a:r>
              <a:rPr lang="en-US" sz="4400" dirty="0">
                <a:latin typeface="Calibri"/>
                <a:cs typeface="Calibri"/>
              </a:rPr>
              <a:t> mycelium in ratios of </a:t>
            </a:r>
            <a:r>
              <a:rPr lang="en-US" sz="4400" dirty="0" err="1">
                <a:latin typeface="Calibri"/>
                <a:cs typeface="Calibri"/>
              </a:rPr>
              <a:t>OM:Martian</a:t>
            </a:r>
            <a:r>
              <a:rPr lang="en-US" sz="4400" dirty="0">
                <a:latin typeface="Calibri"/>
                <a:cs typeface="Calibri"/>
              </a:rPr>
              <a:t> Regolith Simulant (MRS). Mycelium colonization of substrate is white.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ED39FE1-1F84-A249-5C33-C1046DA27306}"/>
              </a:ext>
            </a:extLst>
          </p:cNvPr>
          <p:cNvSpPr txBox="1"/>
          <p:nvPr/>
        </p:nvSpPr>
        <p:spPr>
          <a:xfrm>
            <a:off x="18851643" y="35742145"/>
            <a:ext cx="11698108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9.</a:t>
            </a:r>
            <a:r>
              <a:rPr lang="en-US" sz="4400" dirty="0">
                <a:latin typeface="Calibri"/>
                <a:cs typeface="Calibri"/>
              </a:rPr>
              <a:t> Scanning Electron Microscope Images from Previous Experiment. Left: MRS. Right: MRS After Mycelium Colonization.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954D5C36-531D-12BB-5568-98F5000F4DBD}"/>
              </a:ext>
            </a:extLst>
          </p:cNvPr>
          <p:cNvSpPr txBox="1"/>
          <p:nvPr/>
        </p:nvSpPr>
        <p:spPr>
          <a:xfrm>
            <a:off x="19043058" y="19643347"/>
            <a:ext cx="12170480" cy="41549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Figures 5a, 5b.</a:t>
            </a:r>
            <a:r>
              <a:rPr lang="en-US" sz="4400" dirty="0">
                <a:latin typeface="Calibri"/>
                <a:cs typeface="Calibri"/>
              </a:rPr>
              <a:t> Substrate Wettability Characterization Before Mycelium Colonization.  Left 5a: Soil Water Repellency (SWR). Right 5b: Soil Percolation. Demonstrating the time for 1 mL H2O to pass through 2 cm of substrate. n=3.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07CA711-AAF7-ED7C-BA65-5D6BCF4E510E}"/>
              </a:ext>
            </a:extLst>
          </p:cNvPr>
          <p:cNvSpPr txBox="1"/>
          <p:nvPr/>
        </p:nvSpPr>
        <p:spPr>
          <a:xfrm>
            <a:off x="31213537" y="12844134"/>
            <a:ext cx="11512374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4.</a:t>
            </a:r>
            <a:r>
              <a:rPr lang="en-US" sz="4400" dirty="0">
                <a:latin typeface="Calibri"/>
                <a:cs typeface="Calibri"/>
              </a:rPr>
              <a:t> Substrate pH before growth. n=3.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477059E8-D1C4-3509-0B2C-617D356DBABA}"/>
              </a:ext>
            </a:extLst>
          </p:cNvPr>
          <p:cNvSpPr txBox="1"/>
          <p:nvPr/>
        </p:nvSpPr>
        <p:spPr>
          <a:xfrm>
            <a:off x="31354116" y="20843023"/>
            <a:ext cx="11506805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b="1" dirty="0">
                <a:latin typeface="Calibri"/>
                <a:cs typeface="Calibri"/>
              </a:rPr>
              <a:t>Figure 6.</a:t>
            </a:r>
            <a:r>
              <a:rPr lang="en-US" sz="4400" dirty="0">
                <a:latin typeface="Calibri"/>
                <a:cs typeface="Calibri"/>
              </a:rPr>
              <a:t> Images of substrates with and without water droplets to illustrate wettability. Ratios of Organic Material: Regolith indicated for each.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 descr="A collage of different types of objects&#10;&#10;Description automatically generated">
            <a:extLst>
              <a:ext uri="{FF2B5EF4-FFF2-40B4-BE49-F238E27FC236}">
                <a16:creationId xmlns:a16="http://schemas.microsoft.com/office/drawing/2014/main" id="{6E11777C-5A92-819A-BE31-AAEB798E3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5109" y="14560967"/>
            <a:ext cx="9093090" cy="5753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25F52D-670C-C9DB-5E97-77761A6BB239}"/>
              </a:ext>
            </a:extLst>
          </p:cNvPr>
          <p:cNvSpPr txBox="1"/>
          <p:nvPr/>
        </p:nvSpPr>
        <p:spPr>
          <a:xfrm>
            <a:off x="31063197" y="31746202"/>
            <a:ext cx="11695648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latin typeface="Calibri"/>
              </a:rPr>
              <a:t>-Higher regolith concentration accelerates mycelium colonization.</a:t>
            </a:r>
          </a:p>
          <a:p>
            <a:r>
              <a:rPr lang="en-US" sz="4800" dirty="0">
                <a:latin typeface="Calibri"/>
              </a:rPr>
              <a:t>-Higher regolith concentration improves  water repellency but worsens soil percolation prior to colonization.</a:t>
            </a:r>
          </a:p>
          <a:p>
            <a:r>
              <a:rPr lang="en-US" sz="4800" dirty="0">
                <a:latin typeface="Calibri"/>
              </a:rPr>
              <a:t>-</a:t>
            </a:r>
            <a:r>
              <a:rPr lang="en-US" sz="4800" i="1" dirty="0">
                <a:latin typeface="Calibri"/>
              </a:rPr>
              <a:t>P. ostreatus </a:t>
            </a:r>
            <a:r>
              <a:rPr lang="en-US" sz="4800" dirty="0">
                <a:latin typeface="Calibri"/>
              </a:rPr>
              <a:t>is capable of breaking down low lignin containing material such as cabbage in the presence of Martian Regolith Simulant.</a:t>
            </a:r>
          </a:p>
          <a:p>
            <a:endParaRPr lang="en-US" sz="4800" dirty="0">
              <a:latin typeface="Calibri"/>
            </a:endParaRPr>
          </a:p>
        </p:txBody>
      </p:sp>
      <p:pic>
        <p:nvPicPr>
          <p:cNvPr id="35" name="Picture 34" descr="A close up of a bag&#10;&#10;Description automatically generated">
            <a:extLst>
              <a:ext uri="{FF2B5EF4-FFF2-40B4-BE49-F238E27FC236}">
                <a16:creationId xmlns:a16="http://schemas.microsoft.com/office/drawing/2014/main" id="{67DBEC5B-D2D6-611B-6A55-5FCB3B63E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9611" y="23506726"/>
            <a:ext cx="11694451" cy="4191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4532A85-2139-3057-87C1-4EA18A276381}"/>
              </a:ext>
            </a:extLst>
          </p:cNvPr>
          <p:cNvSpPr txBox="1"/>
          <p:nvPr/>
        </p:nvSpPr>
        <p:spPr>
          <a:xfrm>
            <a:off x="31030241" y="2500266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75:25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DEC744-2702-1D07-7015-37A0A4FF4AAE}"/>
              </a:ext>
            </a:extLst>
          </p:cNvPr>
          <p:cNvSpPr txBox="1"/>
          <p:nvPr/>
        </p:nvSpPr>
        <p:spPr>
          <a:xfrm>
            <a:off x="37711473" y="2506174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80:20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FB52DD-FB19-6577-EF15-46D4796DDB75}"/>
              </a:ext>
            </a:extLst>
          </p:cNvPr>
          <p:cNvSpPr txBox="1"/>
          <p:nvPr/>
        </p:nvSpPr>
        <p:spPr>
          <a:xfrm>
            <a:off x="38892955" y="2506174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85:15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C16AB1-387D-5E71-9CD3-7D7840D1CB68}"/>
              </a:ext>
            </a:extLst>
          </p:cNvPr>
          <p:cNvSpPr txBox="1"/>
          <p:nvPr/>
        </p:nvSpPr>
        <p:spPr>
          <a:xfrm>
            <a:off x="31095348" y="2718878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90:10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6C68FA-3575-A5A5-0CDF-11FD7DEA846F}"/>
              </a:ext>
            </a:extLst>
          </p:cNvPr>
          <p:cNvSpPr txBox="1"/>
          <p:nvPr/>
        </p:nvSpPr>
        <p:spPr>
          <a:xfrm>
            <a:off x="37947834" y="2718878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95:5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1629D5-CF44-5FF2-31C3-359EC81306D4}"/>
              </a:ext>
            </a:extLst>
          </p:cNvPr>
          <p:cNvSpPr txBox="1"/>
          <p:nvPr/>
        </p:nvSpPr>
        <p:spPr>
          <a:xfrm>
            <a:off x="38893024" y="2718877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libri"/>
              </a:rPr>
              <a:t>100:0</a:t>
            </a:r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2B7921F6-FCCB-AA2C-9537-F54E95901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7580" y="503623"/>
            <a:ext cx="1180873" cy="1828800"/>
          </a:xfrm>
          <a:prstGeom prst="rect">
            <a:avLst/>
          </a:prstGeom>
        </p:spPr>
      </p:pic>
      <p:pic>
        <p:nvPicPr>
          <p:cNvPr id="43" name="Picture 42" descr="A hand holding leaves&#10;&#10;Description automatically generated">
            <a:extLst>
              <a:ext uri="{FF2B5EF4-FFF2-40B4-BE49-F238E27FC236}">
                <a16:creationId xmlns:a16="http://schemas.microsoft.com/office/drawing/2014/main" id="{5B774DB2-6B10-5A69-1A9D-958710821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5530" y="503623"/>
            <a:ext cx="1847495" cy="1828800"/>
          </a:xfrm>
          <a:prstGeom prst="rect">
            <a:avLst/>
          </a:prstGeom>
        </p:spPr>
      </p:pic>
      <p:pic>
        <p:nvPicPr>
          <p:cNvPr id="21" name="Picture 20" descr="A white square with black text&#10;&#10;Description automatically generated">
            <a:extLst>
              <a:ext uri="{FF2B5EF4-FFF2-40B4-BE49-F238E27FC236}">
                <a16:creationId xmlns:a16="http://schemas.microsoft.com/office/drawing/2014/main" id="{7189945D-F048-A665-4C73-2B133F128E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74289" y="14435899"/>
            <a:ext cx="2371269" cy="4924425"/>
          </a:xfrm>
          <a:prstGeom prst="rect">
            <a:avLst/>
          </a:prstGeom>
        </p:spPr>
      </p:pic>
      <p:pic>
        <p:nvPicPr>
          <p:cNvPr id="27" name="Picture 26" descr="A screenshot of a graph&#10;&#10;Description automatically generated">
            <a:extLst>
              <a:ext uri="{FF2B5EF4-FFF2-40B4-BE49-F238E27FC236}">
                <a16:creationId xmlns:a16="http://schemas.microsoft.com/office/drawing/2014/main" id="{7E331639-1793-A997-0844-23711CCE4C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2117" y="7700289"/>
            <a:ext cx="8544362" cy="51607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4A83F5-02F1-C3D3-94C0-DB9F3B9876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24983" y="23209699"/>
            <a:ext cx="8972142" cy="5692960"/>
          </a:xfrm>
          <a:prstGeom prst="rect">
            <a:avLst/>
          </a:prstGeom>
        </p:spPr>
      </p:pic>
      <p:pic>
        <p:nvPicPr>
          <p:cNvPr id="28" name="Picture 27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9DA26E17-B847-9321-E7B4-9999423DAF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66564" y="7719777"/>
            <a:ext cx="7849347" cy="5159223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4B1F53-4424-AAF5-71BC-FE73698387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54275" y="14505549"/>
            <a:ext cx="8612373" cy="49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5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9D3B10EC84D740B5DC57C864E3EC7E" ma:contentTypeVersion="15" ma:contentTypeDescription="Create a new document." ma:contentTypeScope="" ma:versionID="4eea9b3f36fb2280dbd45c1b769eb589">
  <xsd:schema xmlns:xsd="http://www.w3.org/2001/XMLSchema" xmlns:xs="http://www.w3.org/2001/XMLSchema" xmlns:p="http://schemas.microsoft.com/office/2006/metadata/properties" xmlns:ns2="de9e50fb-c4e0-48a3-969a-891efa390dc3" xmlns:ns3="96c8d0f1-3a28-4d0b-9e62-b19397c40643" targetNamespace="http://schemas.microsoft.com/office/2006/metadata/properties" ma:root="true" ma:fieldsID="b444317060d65f3212acaa3655075711" ns2:_="" ns3:_="">
    <xsd:import namespace="de9e50fb-c4e0-48a3-969a-891efa390dc3"/>
    <xsd:import namespace="96c8d0f1-3a28-4d0b-9e62-b19397c40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50fb-c4e0-48a3-969a-891efa390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a0b5cae-96a4-47e3-a5b0-3b4fac28d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d0f1-3a28-4d0b-9e62-b19397c4064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3efcca4-81cc-4003-b3dc-4f66dff8b33d}" ma:internalName="TaxCatchAll" ma:showField="CatchAllData" ma:web="96c8d0f1-3a28-4d0b-9e62-b19397c40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c8d0f1-3a28-4d0b-9e62-b19397c40643" xsi:nil="true"/>
    <lcf76f155ced4ddcb4097134ff3c332f xmlns="de9e50fb-c4e0-48a3-969a-891efa390d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CA76BB-9FF6-456E-8D1A-13658BFDB4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54F22-3BCD-4B5B-BE15-392029CAE157}">
  <ds:schemaRefs>
    <ds:schemaRef ds:uri="96c8d0f1-3a28-4d0b-9e62-b19397c40643"/>
    <ds:schemaRef ds:uri="de9e50fb-c4e0-48a3-969a-891efa390d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DE3288-EE23-4174-BA5F-80E33BA7C1C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de9e50fb-c4e0-48a3-969a-891efa390dc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6c8d0f1-3a28-4d0b-9e62-b19397c4064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Caitlyn Hubric</cp:lastModifiedBy>
  <cp:revision>587</cp:revision>
  <dcterms:created xsi:type="dcterms:W3CDTF">2007-04-04T14:17:42Z</dcterms:created>
  <dcterms:modified xsi:type="dcterms:W3CDTF">2024-04-12T22:47:31Z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0x010100B29D3B10EC84D740B5DC57C864E3EC7E</vt:lpwstr>
  </property>
  <property fmtid="{D5CDD505-2E9C-101B-9397-08002B2CF9AE}" pid="3" name="MediaServiceImageTags">
    <vt:lpwstr/>
  </property>
</Properties>
</file>