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 roundtripDataSignature="AMtx7mjCJEoeVLJPb7mFCyTn54l5Z/At7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B9801-957A-1FDF-F87F-84C7B15B65F8}" name="Andrew Palmer" initials="AP" userId="S::apalmer@fit.edu::12288e88-a2f6-4aff-a411-3afabb7b160c" providerId="AD"/>
  <p188:author id="{B9C75BF8-1CA8-ADC4-5E8A-AB860B558732}" name="Davonya Cheek" initials="DC" userId="S::dcheek2020@fit.edu::6c854254-edd8-48e6-a692-60ad41b319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E39"/>
    <a:srgbClr val="084771"/>
    <a:srgbClr val="F49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D6B57-2D58-F179-54E3-002C4B75D623}" v="272" dt="2025-04-18T22:31:58.410"/>
    <p1510:client id="{7790F661-8109-EE55-13A0-E22B6ED26CD0}" v="26" dt="2025-04-19T03:40:36.083"/>
    <p1510:client id="{8EF64466-887E-B756-6136-1B45B4CE99FF}" v="98" dt="2025-04-17T21:36:51.306"/>
    <p1510:client id="{E96F48F5-975C-A50C-6898-5D5019C88385}" v="2" dt="2025-04-18T10:01:18.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96"/>
        <p:guide pos="13824"/>
      </p:guideLst>
    </p:cSldViewPr>
  </p:slide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3BBFC4C0-FA47-4451-A321-01C0219A5B46}" authorId="{DC6B9801-957A-1FDF-F87F-84C7B15B65F8}" status="resolved" created="2025-04-13T18:51:07.528" complete="100000">
    <ac:deMkLst xmlns:ac="http://schemas.microsoft.com/office/drawing/2013/main/command">
      <pc:docMk xmlns:pc="http://schemas.microsoft.com/office/powerpoint/2013/main/command"/>
      <pc:sldMk xmlns:pc="http://schemas.microsoft.com/office/powerpoint/2013/main/command" cId="0" sldId="256"/>
      <ac:picMk id="41" creationId="{97C69697-2E91-FF87-824D-4AA8FBB427CE}"/>
    </ac:deMkLst>
    <p188:txBody>
      <a:bodyPr/>
      <a:lstStyle/>
      <a:p>
        <a:r>
          <a:rPr lang="en-US"/>
          <a:t>all the graphs need to have larger font sizes and the  bars need to be darker. I'd recommend lightening the colors to the error bars are easier to observe. Make sure labels for same samples between graphs are use.... (i.e.e Pot 1 vs LHS-1 Pot1... if those are the same they need to be labeled properly)</a:t>
        </a:r>
      </a:p>
    </p188:txBody>
  </p188:cm>
  <p188:cm id="{5E13E6B1-6707-4CEE-9B30-296C9144C597}" authorId="{DC6B9801-957A-1FDF-F87F-84C7B15B65F8}" status="resolved" created="2025-04-13T18:52:24.233" complete="100000">
    <ac:deMkLst xmlns:ac="http://schemas.microsoft.com/office/drawing/2013/main/command">
      <pc:docMk xmlns:pc="http://schemas.microsoft.com/office/powerpoint/2013/main/command"/>
      <pc:sldMk xmlns:pc="http://schemas.microsoft.com/office/powerpoint/2013/main/command" cId="0" sldId="256"/>
      <ac:spMk id="5" creationId="{B808A198-9804-A36B-6670-5CA01560D994}"/>
    </ac:deMkLst>
    <p188:txBody>
      <a:bodyPr/>
      <a:lstStyle/>
      <a:p>
        <a:r>
          <a:rPr lang="en-US"/>
          <a:t>this reverts to bold periodically on mine... I'd take a look. Also I think they like Calibri as a font on the poster tamplate? Maybe take a lool.</a:t>
        </a:r>
      </a:p>
    </p188:txBody>
  </p188:cm>
  <p188:cm id="{670EE0F5-2B49-41F1-A9F7-10406340D105}" authorId="{DC6B9801-957A-1FDF-F87F-84C7B15B65F8}" status="resolved" created="2025-04-13T18:56:46.099" complete="100000">
    <ac:txMkLst xmlns:ac="http://schemas.microsoft.com/office/drawing/2013/main/command">
      <pc:docMk xmlns:pc="http://schemas.microsoft.com/office/powerpoint/2013/main/command"/>
      <pc:sldMk xmlns:pc="http://schemas.microsoft.com/office/powerpoint/2013/main/command" cId="0" sldId="256"/>
      <ac:spMk id="26" creationId="{A98C8078-599E-7D73-5C51-4D92E4837AFE}"/>
      <ac:txMk cp="10">
        <ac:context len="270" hash="167025427"/>
      </ac:txMk>
    </ac:txMkLst>
    <p188:pos x="3725219" y="2545563"/>
    <p188:txBody>
      <a:bodyPr/>
      <a:lstStyle/>
      <a:p>
        <a:r>
          <a:rPr lang="en-US"/>
          <a:t>If Fig 1 is from a ref you should cite it if you made it in biorender state that...
Fig 2: name the objective diredtly.</a:t>
        </a:r>
      </a:p>
    </p188:txBody>
  </p188:cm>
  <p188:cm id="{D2085998-1743-4C91-9214-5CD4635202A5}" authorId="{DC6B9801-957A-1FDF-F87F-84C7B15B65F8}" status="resolved" created="2025-04-13T18:57:26.522" complete="100000">
    <ac:deMkLst xmlns:ac="http://schemas.microsoft.com/office/drawing/2013/main/command">
      <pc:docMk xmlns:pc="http://schemas.microsoft.com/office/powerpoint/2013/main/command"/>
      <pc:sldMk xmlns:pc="http://schemas.microsoft.com/office/powerpoint/2013/main/command" cId="0" sldId="256"/>
      <ac:spMk id="19" creationId="{8F85FC01-8D38-9E80-B76A-C4EDA0B1A04D}"/>
    </ac:deMkLst>
    <p188:txBody>
      <a:bodyPr/>
      <a:lstStyle/>
      <a:p>
        <a:r>
          <a:rPr lang="en-US"/>
          <a:t>The cartoon is meant to replace too much of a figure here.</a:t>
        </a:r>
      </a:p>
    </p188:txBody>
  </p188:cm>
  <p188:cm id="{068712D1-6546-43A1-8232-324952816172}" authorId="{DC6B9801-957A-1FDF-F87F-84C7B15B65F8}" status="resolved" created="2025-04-13T19:00:45.965" complete="100000">
    <ac:deMkLst xmlns:ac="http://schemas.microsoft.com/office/drawing/2013/main/command">
      <pc:docMk xmlns:pc="http://schemas.microsoft.com/office/powerpoint/2013/main/command"/>
      <pc:sldMk xmlns:pc="http://schemas.microsoft.com/office/powerpoint/2013/main/command" cId="0" sldId="256"/>
      <ac:spMk id="19" creationId="{8F85FC01-8D38-9E80-B76A-C4EDA0B1A04D}"/>
    </ac:deMkLst>
    <p188:txBody>
      <a:bodyPr/>
      <a:lstStyle/>
      <a:p>
        <a:r>
          <a:rPr lang="en-US"/>
          <a:t>I'd move this below the figure it;s a little wonky looking here.</a:t>
        </a:r>
      </a:p>
    </p188:txBody>
  </p188:cm>
  <p188:cm id="{8FBD67E2-9E92-4747-8071-23F5CCAF3A82}" authorId="{DC6B9801-957A-1FDF-F87F-84C7B15B65F8}" status="resolved" created="2025-04-13T19:02:04.671" complete="100000">
    <ac:deMkLst xmlns:ac="http://schemas.microsoft.com/office/drawing/2013/main/command">
      <pc:docMk xmlns:pc="http://schemas.microsoft.com/office/powerpoint/2013/main/command"/>
      <pc:sldMk xmlns:pc="http://schemas.microsoft.com/office/powerpoint/2013/main/command" cId="0" sldId="256"/>
      <ac:spMk id="75" creationId="{E1C7A8D1-4212-9EE1-4CA6-4089ADD3D423}"/>
    </ac:deMkLst>
    <p188:txBody>
      <a:bodyPr/>
      <a:lstStyle/>
      <a:p>
        <a:r>
          <a:rPr lang="en-US"/>
          <a:t>ADDMORE TO CONCUSION... CAN YOU GET CHLOROPHYLL DATA?</a:t>
        </a:r>
      </a:p>
    </p188:txBody>
  </p188:cm>
  <p188:cm id="{9DCAD199-4610-469B-A632-D92CCFDA6DDA}" authorId="{DC6B9801-957A-1FDF-F87F-84C7B15B65F8}" created="2025-04-18T09:58:33.511">
    <ac:deMkLst xmlns:ac="http://schemas.microsoft.com/office/drawing/2013/main/command">
      <pc:docMk xmlns:pc="http://schemas.microsoft.com/office/powerpoint/2013/main/command"/>
      <pc:sldMk xmlns:pc="http://schemas.microsoft.com/office/powerpoint/2013/main/command" cId="0" sldId="256"/>
      <ac:picMk id="2" creationId="{B86D01CF-B29D-206C-4979-3AB9A1FAA6BC}"/>
    </ac:deMkLst>
    <p188:replyLst>
      <p188:reply id="{784AD0E0-539F-40DA-B70A-F983D154DAF7}" authorId="{DC6B9801-957A-1FDF-F87F-84C7B15B65F8}" created="2025-04-18T10:01:18.154">
        <p188:txBody>
          <a:bodyPr/>
          <a:lstStyle/>
          <a:p>
            <a:r>
              <a:rPr lang="en-US"/>
              <a:t>FIGURE 9: CHECK LABEL ON X AXIS.
Y AND X AXIS  ON ALL GRAPHS ARE HARD TO SEE. tRY TO make more visible</a:t>
            </a:r>
          </a:p>
        </p188:txBody>
      </p188:reply>
    </p188:replyLst>
    <p188:txBody>
      <a:bodyPr/>
      <a:lstStyle/>
      <a:p>
        <a:r>
          <a:rPr lang="en-US"/>
          <a:t>Figure 6: a little hard to tell which pots have what. Maybe draw a line under the ones that are in a particular group?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microsoft.com/office/2018/10/relationships/comments" Target="../comments/modernComment_100_0.xm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699338"/>
            <a:ext cx="27352252" cy="3999288"/>
          </a:xfrm>
          <a:prstGeom prst="rect">
            <a:avLst/>
          </a:prstGeom>
          <a:noFill/>
          <a:ln>
            <a:noFill/>
          </a:ln>
        </p:spPr>
        <p:txBody>
          <a:bodyPr spcFirstLastPara="1" wrap="square" lIns="89675" tIns="44825" rIns="89675" bIns="44825" anchor="t" anchorCtr="0">
            <a:spAutoFit/>
          </a:bodyPr>
          <a:lstStyle/>
          <a:p>
            <a:pPr algn="ctr"/>
            <a:r>
              <a:rPr lang="en-US" sz="8000" b="1">
                <a:solidFill>
                  <a:schemeClr val="dk1"/>
                </a:solidFill>
                <a:latin typeface="Calibri"/>
                <a:ea typeface="Calibri"/>
                <a:cs typeface="Calibri"/>
              </a:rPr>
              <a:t>Metal extraction of regolith by Phytomining</a:t>
            </a:r>
            <a:endParaRPr lang="en-US"/>
          </a:p>
          <a:p>
            <a:pPr algn="ctr"/>
            <a:r>
              <a:rPr lang="en-US" sz="6600" b="1" dirty="0">
                <a:solidFill>
                  <a:schemeClr val="dk1"/>
                </a:solidFill>
                <a:latin typeface="Calibri"/>
                <a:ea typeface="Calibri"/>
                <a:cs typeface="Calibri"/>
                <a:sym typeface="Calibri"/>
              </a:rPr>
              <a:t> Davonya Cheek</a:t>
            </a:r>
            <a:endParaRPr sz="6600" dirty="0">
              <a:solidFill>
                <a:schemeClr val="dk1"/>
              </a:solidFill>
            </a:endParaRPr>
          </a:p>
          <a:p>
            <a:pPr algn="ctr" rtl="0" fontAlgn="base"/>
            <a:r>
              <a:rPr lang="en-US" sz="5400" b="1" i="0" u="none" strike="noStrike" dirty="0">
                <a:solidFill>
                  <a:srgbClr val="000000"/>
                </a:solidFill>
                <a:effectLst/>
                <a:latin typeface="Calibri"/>
              </a:rPr>
              <a:t>Faculty Advisor: Andrew G. Palmer Departments of: Ocean Engineering and Marine Sciences; Biomedical and Chemical Engineering and Sciences, Florida Institute of Technology</a:t>
            </a:r>
            <a:endParaRPr lang="en-US" sz="5400" b="0" i="0" dirty="0">
              <a:effectLst/>
              <a:latin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5" name="Google Shape;94;p1">
            <a:extLst>
              <a:ext uri="{FF2B5EF4-FFF2-40B4-BE49-F238E27FC236}">
                <a16:creationId xmlns:a16="http://schemas.microsoft.com/office/drawing/2014/main" id="{B808A198-9804-A36B-6670-5CA01560D994}"/>
              </a:ext>
            </a:extLst>
          </p:cNvPr>
          <p:cNvSpPr txBox="1"/>
          <p:nvPr/>
        </p:nvSpPr>
        <p:spPr>
          <a:xfrm>
            <a:off x="926095" y="6938539"/>
            <a:ext cx="14544267" cy="10167023"/>
          </a:xfrm>
          <a:prstGeom prst="rect">
            <a:avLst/>
          </a:prstGeom>
          <a:noFill/>
          <a:ln>
            <a:noFill/>
          </a:ln>
        </p:spPr>
        <p:txBody>
          <a:bodyPr spcFirstLastPara="1" wrap="square" lIns="91425" tIns="45700" rIns="91425" bIns="45700" anchor="t" anchorCtr="0">
            <a:noAutofit/>
          </a:bodyPr>
          <a:lstStyle/>
          <a:p>
            <a:pPr algn="ctr">
              <a:lnSpc>
                <a:spcPct val="150000"/>
              </a:lnSpc>
            </a:pPr>
            <a:r>
              <a:rPr lang="en-US" sz="4400" b="1" u="sng" dirty="0">
                <a:solidFill>
                  <a:srgbClr val="770000"/>
                </a:solidFill>
                <a:latin typeface="+mn-lt"/>
                <a:ea typeface="Calibri"/>
                <a:cs typeface="Calibri"/>
                <a:sym typeface="Calibri"/>
              </a:rPr>
              <a:t>Background</a:t>
            </a:r>
            <a:endParaRPr lang="en-US" sz="2400" b="1" u="sng">
              <a:latin typeface="+mn-lt"/>
              <a:ea typeface="Calibri"/>
              <a:cs typeface="Calibri"/>
            </a:endParaRPr>
          </a:p>
          <a:p>
            <a:pPr algn="just"/>
            <a:r>
              <a:rPr lang="en-US" sz="4800" b="1" dirty="0">
                <a:solidFill>
                  <a:schemeClr val="tx1"/>
                </a:solidFill>
                <a:ea typeface="Calibri"/>
              </a:rPr>
              <a:t> </a:t>
            </a:r>
            <a:endParaRPr lang="en-US" sz="4800" b="1">
              <a:solidFill>
                <a:schemeClr val="tx1"/>
              </a:solidFill>
              <a:ea typeface="Calibri"/>
            </a:endParaRPr>
          </a:p>
          <a:p>
            <a:pPr marL="571500" indent="-571500" algn="just">
              <a:buFont typeface="Arial,Sans-Serif"/>
              <a:buChar char="•"/>
            </a:pPr>
            <a:r>
              <a:rPr lang="en-US" sz="3600" dirty="0">
                <a:latin typeface="Calibri"/>
                <a:ea typeface="Calibri"/>
              </a:rPr>
              <a:t>Long-term Lunar and Martian settlements will require sustainable food production to ensure stability and security. Regolith at these sites may serve as a viable substrate for space crop production. However, both </a:t>
            </a:r>
            <a:r>
              <a:rPr lang="en-US" sz="3600" err="1">
                <a:latin typeface="Calibri"/>
                <a:ea typeface="Calibri"/>
              </a:rPr>
              <a:t>regoliths</a:t>
            </a:r>
            <a:r>
              <a:rPr lang="en-US" sz="3600" dirty="0">
                <a:latin typeface="Calibri"/>
                <a:ea typeface="Calibri"/>
              </a:rPr>
              <a:t> contain heavy metals detrimental to plant growth and may bioaccumulate to be toxic to settlers as well.</a:t>
            </a:r>
          </a:p>
          <a:p>
            <a:pPr marL="571500" indent="-571500" algn="just">
              <a:buFont typeface="Arial,Sans-Serif"/>
              <a:buChar char="•"/>
            </a:pPr>
            <a:endParaRPr lang="en-US" sz="3600" dirty="0">
              <a:latin typeface="Calibri"/>
              <a:ea typeface="Calibri"/>
            </a:endParaRPr>
          </a:p>
          <a:p>
            <a:pPr marL="571500" indent="-571500" algn="just">
              <a:buFont typeface="Arial,Sans-Serif"/>
              <a:buChar char="•"/>
            </a:pPr>
            <a:r>
              <a:rPr lang="en-US" sz="3600" dirty="0">
                <a:latin typeface="Calibri"/>
                <a:ea typeface="Calibri"/>
              </a:rPr>
              <a:t>Hyperaccumulating plants accumulate metals in their roots and shoots by forming metal complexes that store and/or detoxify metal ions absorbed by the plant. Such hyperaccumulators can assist in both phytoremediation and </a:t>
            </a:r>
            <a:r>
              <a:rPr lang="en-US" sz="3600" err="1">
                <a:latin typeface="Calibri"/>
                <a:ea typeface="Calibri"/>
              </a:rPr>
              <a:t>phytomining</a:t>
            </a:r>
            <a:r>
              <a:rPr lang="en-US" sz="3600" dirty="0">
                <a:latin typeface="Calibri"/>
                <a:ea typeface="Calibri"/>
              </a:rPr>
              <a:t>. </a:t>
            </a:r>
          </a:p>
          <a:p>
            <a:pPr marL="571500" indent="-571500" algn="just">
              <a:buFont typeface="Arial,Sans-Serif"/>
              <a:buChar char="•"/>
            </a:pPr>
            <a:endParaRPr lang="en-US" sz="3600" dirty="0">
              <a:latin typeface="Calibri"/>
            </a:endParaRPr>
          </a:p>
          <a:p>
            <a:pPr marL="571500" indent="-571500" algn="just">
              <a:buFont typeface="Arial,Sans-Serif"/>
              <a:buChar char="•"/>
            </a:pPr>
            <a:r>
              <a:rPr lang="en-US" sz="3600" dirty="0">
                <a:latin typeface="Calibri"/>
                <a:ea typeface="Calibri"/>
              </a:rPr>
              <a:t>Here I evaluate the potential of </a:t>
            </a:r>
            <a:r>
              <a:rPr lang="en-US" sz="3600" i="1" err="1">
                <a:latin typeface="Calibri"/>
                <a:ea typeface="Calibri"/>
              </a:rPr>
              <a:t>Helithanus</a:t>
            </a:r>
            <a:r>
              <a:rPr lang="en-US" sz="3600" dirty="0">
                <a:latin typeface="Calibri"/>
                <a:ea typeface="Calibri"/>
              </a:rPr>
              <a:t> </a:t>
            </a:r>
            <a:r>
              <a:rPr lang="en-US" sz="3600" i="1" dirty="0">
                <a:latin typeface="Calibri"/>
                <a:ea typeface="Calibri"/>
              </a:rPr>
              <a:t>annuus </a:t>
            </a:r>
            <a:r>
              <a:rPr lang="en-US" sz="3600" dirty="0">
                <a:latin typeface="Calibri"/>
                <a:ea typeface="Calibri"/>
              </a:rPr>
              <a:t>(sunflower) a  known hyperaccumulator of heavy metals including lead, nickel and cadmium to grow in and remediate Martian and Lunar regolith simulants. </a:t>
            </a:r>
          </a:p>
        </p:txBody>
      </p:sp>
      <p:sp>
        <p:nvSpPr>
          <p:cNvPr id="6" name="TextBox 5">
            <a:extLst>
              <a:ext uri="{FF2B5EF4-FFF2-40B4-BE49-F238E27FC236}">
                <a16:creationId xmlns:a16="http://schemas.microsoft.com/office/drawing/2014/main" id="{26095715-26BA-9320-A0A3-C4F825AD3594}"/>
              </a:ext>
            </a:extLst>
          </p:cNvPr>
          <p:cNvSpPr txBox="1"/>
          <p:nvPr/>
        </p:nvSpPr>
        <p:spPr>
          <a:xfrm>
            <a:off x="-915746" y="24197571"/>
            <a:ext cx="18480981" cy="19172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4400" b="1" u="sng" dirty="0">
                <a:solidFill>
                  <a:srgbClr val="770000"/>
                </a:solidFill>
              </a:rPr>
              <a:t>Procedure</a:t>
            </a:r>
          </a:p>
          <a:p>
            <a:pPr>
              <a:lnSpc>
                <a:spcPct val="150000"/>
              </a:lnSpc>
            </a:pPr>
            <a:endParaRPr lang="en-US" sz="4000" dirty="0"/>
          </a:p>
        </p:txBody>
      </p:sp>
      <p:sp>
        <p:nvSpPr>
          <p:cNvPr id="9" name="TextBox 8">
            <a:extLst>
              <a:ext uri="{FF2B5EF4-FFF2-40B4-BE49-F238E27FC236}">
                <a16:creationId xmlns:a16="http://schemas.microsoft.com/office/drawing/2014/main" id="{08AF4E59-E8E4-4FC3-19DE-BD4AB4B4456E}"/>
              </a:ext>
            </a:extLst>
          </p:cNvPr>
          <p:cNvSpPr txBox="1"/>
          <p:nvPr/>
        </p:nvSpPr>
        <p:spPr>
          <a:xfrm>
            <a:off x="16807670" y="6729223"/>
            <a:ext cx="1155503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u="sng" dirty="0">
                <a:solidFill>
                  <a:srgbClr val="843E39"/>
                </a:solidFill>
                <a:latin typeface="Calibri"/>
              </a:rPr>
              <a:t>Results</a:t>
            </a:r>
            <a:endParaRPr lang="en-US" dirty="0">
              <a:solidFill>
                <a:srgbClr val="843E39"/>
              </a:solidFill>
              <a:latin typeface="Calibri"/>
            </a:endParaRPr>
          </a:p>
        </p:txBody>
      </p:sp>
      <p:sp>
        <p:nvSpPr>
          <p:cNvPr id="75" name="TextBox 74">
            <a:extLst>
              <a:ext uri="{FF2B5EF4-FFF2-40B4-BE49-F238E27FC236}">
                <a16:creationId xmlns:a16="http://schemas.microsoft.com/office/drawing/2014/main" id="{E1C7A8D1-4212-9EE1-4CA6-4089ADD3D423}"/>
              </a:ext>
            </a:extLst>
          </p:cNvPr>
          <p:cNvSpPr txBox="1"/>
          <p:nvPr/>
        </p:nvSpPr>
        <p:spPr>
          <a:xfrm>
            <a:off x="29438662" y="24129064"/>
            <a:ext cx="13512856"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4400" b="1" u="sng" dirty="0">
                <a:solidFill>
                  <a:srgbClr val="770000"/>
                </a:solidFill>
                <a:latin typeface="Calibri"/>
              </a:rPr>
              <a:t>Conclusion</a:t>
            </a:r>
            <a:endParaRPr lang="en-US">
              <a:latin typeface="Calibri"/>
            </a:endParaRPr>
          </a:p>
          <a:p>
            <a:pPr marL="489585" indent="-489585">
              <a:buFont typeface="Arial,Sans-Serif"/>
              <a:buChar char="•"/>
            </a:pPr>
            <a:r>
              <a:rPr lang="en-US" sz="3600" dirty="0">
                <a:solidFill>
                  <a:schemeClr val="tx1"/>
                </a:solidFill>
                <a:latin typeface="Calibri"/>
              </a:rPr>
              <a:t>H. </a:t>
            </a:r>
            <a:r>
              <a:rPr lang="en-US" sz="3600" i="1" dirty="0">
                <a:solidFill>
                  <a:schemeClr val="tx1"/>
                </a:solidFill>
                <a:latin typeface="Calibri"/>
              </a:rPr>
              <a:t>annuus</a:t>
            </a:r>
            <a:r>
              <a:rPr lang="en-US" sz="3600" dirty="0">
                <a:solidFill>
                  <a:schemeClr val="tx1"/>
                </a:solidFill>
                <a:latin typeface="Calibri"/>
              </a:rPr>
              <a:t> has the potential to grow in lunar regolith simulant with limited impedance to growth.</a:t>
            </a:r>
          </a:p>
          <a:p>
            <a:pPr marL="489585" indent="-489585">
              <a:buFont typeface="Arial,Sans-Serif"/>
              <a:buChar char="•"/>
            </a:pPr>
            <a:r>
              <a:rPr lang="en-US" sz="3600" dirty="0">
                <a:solidFill>
                  <a:schemeClr val="tx1"/>
                </a:solidFill>
                <a:latin typeface="Calibri"/>
              </a:rPr>
              <a:t>Chlorophyll content in </a:t>
            </a:r>
            <a:r>
              <a:rPr lang="en-US" sz="3600" dirty="0">
                <a:solidFill>
                  <a:schemeClr val="tx1"/>
                </a:solidFill>
                <a:latin typeface="Calibri"/>
                <a:ea typeface="Calibri"/>
                <a:cs typeface="Calibri"/>
              </a:rPr>
              <a:t>H. </a:t>
            </a:r>
            <a:r>
              <a:rPr lang="en-US" sz="3600" i="1" dirty="0">
                <a:solidFill>
                  <a:schemeClr val="tx1"/>
                </a:solidFill>
                <a:latin typeface="Calibri"/>
                <a:ea typeface="Calibri"/>
                <a:cs typeface="Calibri"/>
              </a:rPr>
              <a:t>annuus</a:t>
            </a:r>
            <a:r>
              <a:rPr lang="en-US" sz="3600" dirty="0">
                <a:solidFill>
                  <a:schemeClr val="tx1"/>
                </a:solidFill>
                <a:latin typeface="Calibri"/>
                <a:ea typeface="Calibri"/>
                <a:cs typeface="Calibri"/>
              </a:rPr>
              <a:t> </a:t>
            </a:r>
            <a:r>
              <a:rPr lang="en-US" sz="3600" dirty="0">
                <a:solidFill>
                  <a:schemeClr val="tx1"/>
                </a:solidFill>
                <a:latin typeface="Calibri"/>
              </a:rPr>
              <a:t> is minimally affected  by LHS-1, Lunar regolith simulant.</a:t>
            </a:r>
          </a:p>
          <a:p>
            <a:pPr marL="489585" indent="-489585">
              <a:buFont typeface="Arial,Sans-Serif"/>
              <a:buChar char="•"/>
            </a:pPr>
            <a:r>
              <a:rPr lang="en-US" sz="3600" dirty="0">
                <a:solidFill>
                  <a:schemeClr val="tx1"/>
                </a:solidFill>
                <a:latin typeface="Calibri"/>
              </a:rPr>
              <a:t>Growth in LHS-1 alters the physical properties of the lunar regolith simulant.</a:t>
            </a:r>
            <a:endParaRPr lang="en-US">
              <a:solidFill>
                <a:schemeClr val="tx1"/>
              </a:solidFill>
              <a:latin typeface="Calibri"/>
            </a:endParaRPr>
          </a:p>
          <a:p>
            <a:pPr marL="571500" lvl="3" indent="-571500">
              <a:buChar char="•"/>
            </a:pPr>
            <a:endParaRPr lang="en-US" sz="3600"/>
          </a:p>
        </p:txBody>
      </p:sp>
      <p:sp>
        <p:nvSpPr>
          <p:cNvPr id="77" name="TextBox 76">
            <a:extLst>
              <a:ext uri="{FF2B5EF4-FFF2-40B4-BE49-F238E27FC236}">
                <a16:creationId xmlns:a16="http://schemas.microsoft.com/office/drawing/2014/main" id="{EBF9B2C7-3A62-B104-279A-2C679783D010}"/>
              </a:ext>
            </a:extLst>
          </p:cNvPr>
          <p:cNvSpPr txBox="1"/>
          <p:nvPr/>
        </p:nvSpPr>
        <p:spPr>
          <a:xfrm>
            <a:off x="29709660" y="33599260"/>
            <a:ext cx="13282910"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u="sng" dirty="0">
                <a:solidFill>
                  <a:srgbClr val="770000"/>
                </a:solidFill>
              </a:rPr>
              <a:t>References</a:t>
            </a:r>
            <a:endParaRPr lang="en-US" dirty="0"/>
          </a:p>
          <a:p>
            <a:pPr marL="440690" indent="-440690">
              <a:buAutoNum type="arabicPeriod"/>
            </a:pPr>
            <a:endParaRPr lang="en-US" sz="3600" dirty="0">
              <a:latin typeface="Calibri"/>
            </a:endParaRPr>
          </a:p>
          <a:p>
            <a:pPr marL="440690" indent="-440690">
              <a:buAutoNum type="arabicPeriod"/>
            </a:pPr>
            <a:r>
              <a:rPr lang="en-US" sz="3600" dirty="0">
                <a:solidFill>
                  <a:schemeClr val="tx1"/>
                </a:solidFill>
                <a:latin typeface="Calibri"/>
              </a:rPr>
              <a:t>Dhiman SS Et Al.  Metal accumulation by sunflower (Helianthus annuus L.) and the efficacy of its biomass in enzymatic saccharification. </a:t>
            </a:r>
            <a:r>
              <a:rPr lang="en-US" sz="3600" err="1">
                <a:solidFill>
                  <a:schemeClr val="tx1"/>
                </a:solidFill>
                <a:latin typeface="Calibri"/>
              </a:rPr>
              <a:t>PLoS</a:t>
            </a:r>
            <a:r>
              <a:rPr lang="en-US" sz="3600" dirty="0">
                <a:solidFill>
                  <a:schemeClr val="tx1"/>
                </a:solidFill>
                <a:latin typeface="Calibri"/>
              </a:rPr>
              <a:t> One. 2017 Apr 24;12(4):e0175845. </a:t>
            </a:r>
            <a:r>
              <a:rPr lang="en-US" sz="3600" err="1">
                <a:solidFill>
                  <a:schemeClr val="tx1"/>
                </a:solidFill>
                <a:latin typeface="Calibri"/>
              </a:rPr>
              <a:t>doi</a:t>
            </a:r>
            <a:r>
              <a:rPr lang="en-US" sz="3600" dirty="0">
                <a:solidFill>
                  <a:schemeClr val="tx1"/>
                </a:solidFill>
                <a:latin typeface="Calibri"/>
              </a:rPr>
              <a:t>: 10.1371/journal.pone.0175845. Erratum in: </a:t>
            </a:r>
            <a:r>
              <a:rPr lang="en-US" sz="3600" err="1">
                <a:solidFill>
                  <a:schemeClr val="tx1"/>
                </a:solidFill>
                <a:latin typeface="Calibri"/>
              </a:rPr>
              <a:t>PLoS</a:t>
            </a:r>
            <a:r>
              <a:rPr lang="en-US" sz="3600" dirty="0">
                <a:solidFill>
                  <a:schemeClr val="tx1"/>
                </a:solidFill>
                <a:latin typeface="Calibri"/>
              </a:rPr>
              <a:t> One. 2017 Jun 9;12(6):e0179746. </a:t>
            </a:r>
            <a:r>
              <a:rPr lang="en-US" sz="3600" err="1">
                <a:solidFill>
                  <a:schemeClr val="tx1"/>
                </a:solidFill>
                <a:latin typeface="Calibri"/>
              </a:rPr>
              <a:t>doi</a:t>
            </a:r>
            <a:r>
              <a:rPr lang="en-US" sz="3600" dirty="0">
                <a:solidFill>
                  <a:schemeClr val="tx1"/>
                </a:solidFill>
                <a:latin typeface="Calibri"/>
              </a:rPr>
              <a:t>: 10.1371/journal.pone.0179746. PMID: 28437478; PMCID: PMC5402931.</a:t>
            </a:r>
          </a:p>
          <a:p>
            <a:endParaRPr lang="en-US" sz="3200" dirty="0">
              <a:solidFill>
                <a:schemeClr val="tx1"/>
              </a:solidFill>
            </a:endParaRPr>
          </a:p>
          <a:p>
            <a:pPr marL="514350" indent="-514350">
              <a:buAutoNum type="arabicPeriod"/>
            </a:pPr>
            <a:endParaRPr lang="en-US" sz="3200" dirty="0">
              <a:solidFill>
                <a:schemeClr val="tx1"/>
              </a:solidFill>
            </a:endParaRPr>
          </a:p>
          <a:p>
            <a:pPr algn="ctr"/>
            <a:endParaRPr lang="en-US" sz="3200" dirty="0">
              <a:solidFill>
                <a:schemeClr val="tx1"/>
              </a:solidFill>
            </a:endParaRPr>
          </a:p>
        </p:txBody>
      </p:sp>
      <p:pic>
        <p:nvPicPr>
          <p:cNvPr id="10" name="Picture 9" descr="A diagram of a cell&#10;&#10;AI-generated content may be incorrect.">
            <a:extLst>
              <a:ext uri="{FF2B5EF4-FFF2-40B4-BE49-F238E27FC236}">
                <a16:creationId xmlns:a16="http://schemas.microsoft.com/office/drawing/2014/main" id="{E138D486-DC90-4861-454D-741DAF92F84F}"/>
              </a:ext>
            </a:extLst>
          </p:cNvPr>
          <p:cNvPicPr>
            <a:picLocks noChangeAspect="1"/>
          </p:cNvPicPr>
          <p:nvPr/>
        </p:nvPicPr>
        <p:blipFill>
          <a:blip r:embed="rId4"/>
          <a:srcRect l="3234" t="12869" r="26481" b="4328"/>
          <a:stretch/>
        </p:blipFill>
        <p:spPr>
          <a:xfrm>
            <a:off x="739097" y="16740125"/>
            <a:ext cx="7006347" cy="5255025"/>
          </a:xfrm>
          <a:prstGeom prst="rect">
            <a:avLst/>
          </a:prstGeom>
        </p:spPr>
      </p:pic>
      <p:pic>
        <p:nvPicPr>
          <p:cNvPr id="11" name="Picture 10" descr="A diagram of a plant&#10;&#10;AI-generated content may be incorrect.">
            <a:extLst>
              <a:ext uri="{FF2B5EF4-FFF2-40B4-BE49-F238E27FC236}">
                <a16:creationId xmlns:a16="http://schemas.microsoft.com/office/drawing/2014/main" id="{93C7F3CC-0F22-C445-A7E1-9E4675D7E91F}"/>
              </a:ext>
            </a:extLst>
          </p:cNvPr>
          <p:cNvPicPr>
            <a:picLocks noChangeAspect="1"/>
          </p:cNvPicPr>
          <p:nvPr/>
        </p:nvPicPr>
        <p:blipFill>
          <a:blip r:embed="rId5"/>
          <a:srcRect l="-325" t="-3298" r="-195" b="6711"/>
          <a:stretch/>
        </p:blipFill>
        <p:spPr>
          <a:xfrm>
            <a:off x="8004410" y="16199085"/>
            <a:ext cx="7201470" cy="5231817"/>
          </a:xfrm>
          <a:prstGeom prst="rect">
            <a:avLst/>
          </a:prstGeom>
        </p:spPr>
      </p:pic>
      <p:sp>
        <p:nvSpPr>
          <p:cNvPr id="14" name="Google Shape;77;p14">
            <a:extLst>
              <a:ext uri="{FF2B5EF4-FFF2-40B4-BE49-F238E27FC236}">
                <a16:creationId xmlns:a16="http://schemas.microsoft.com/office/drawing/2014/main" id="{564E4A66-6A86-BF3F-048F-B1CFB80864DD}"/>
              </a:ext>
            </a:extLst>
          </p:cNvPr>
          <p:cNvSpPr txBox="1"/>
          <p:nvPr/>
        </p:nvSpPr>
        <p:spPr>
          <a:xfrm>
            <a:off x="939776" y="22139254"/>
            <a:ext cx="5812183" cy="1801590"/>
          </a:xfrm>
          <a:prstGeom prst="rect">
            <a:avLst/>
          </a:prstGeom>
          <a:noFill/>
          <a:ln>
            <a:noFill/>
          </a:ln>
        </p:spPr>
        <p:txBody>
          <a:bodyPr spcFirstLastPara="1" wrap="square" lIns="78364" tIns="78364" rIns="78364" bIns="78364"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i="0" u="none" strike="noStrike" cap="none" dirty="0">
                <a:solidFill>
                  <a:srgbClr val="000000"/>
                </a:solidFill>
                <a:latin typeface="Calibri"/>
                <a:ea typeface="Arial"/>
                <a:cs typeface="Arial"/>
                <a:sym typeface="Arial"/>
              </a:rPr>
              <a:t>Figure 1:</a:t>
            </a:r>
            <a:r>
              <a:rPr lang="en-US" sz="3600" b="1" dirty="0">
                <a:latin typeface="Calibri"/>
              </a:rPr>
              <a:t> </a:t>
            </a:r>
            <a:r>
              <a:rPr lang="en-US" sz="3600" dirty="0">
                <a:latin typeface="Calibri"/>
              </a:rPr>
              <a:t>Accumulation mechanism in vacuole of plant cell.</a:t>
            </a:r>
          </a:p>
        </p:txBody>
      </p:sp>
      <p:sp>
        <p:nvSpPr>
          <p:cNvPr id="15" name="Google Shape;77;p14">
            <a:extLst>
              <a:ext uri="{FF2B5EF4-FFF2-40B4-BE49-F238E27FC236}">
                <a16:creationId xmlns:a16="http://schemas.microsoft.com/office/drawing/2014/main" id="{6B95FF73-EF32-BC3F-E242-3283F24992E3}"/>
              </a:ext>
            </a:extLst>
          </p:cNvPr>
          <p:cNvSpPr txBox="1"/>
          <p:nvPr/>
        </p:nvSpPr>
        <p:spPr>
          <a:xfrm>
            <a:off x="8463004" y="21961531"/>
            <a:ext cx="7494167" cy="1766667"/>
          </a:xfrm>
          <a:prstGeom prst="rect">
            <a:avLst/>
          </a:prstGeom>
          <a:noFill/>
          <a:ln>
            <a:noFill/>
          </a:ln>
        </p:spPr>
        <p:txBody>
          <a:bodyPr spcFirstLastPara="1" wrap="square" lIns="78364" tIns="78364" rIns="78364" bIns="78364"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i="0" u="none" strike="noStrike" cap="none" dirty="0">
                <a:solidFill>
                  <a:srgbClr val="000000"/>
                </a:solidFill>
                <a:latin typeface="Calibri"/>
                <a:ea typeface="Arial"/>
                <a:cs typeface="Arial"/>
                <a:sym typeface="Arial"/>
              </a:rPr>
              <a:t>Figure </a:t>
            </a:r>
            <a:r>
              <a:rPr lang="en-US" sz="3600" b="1" dirty="0">
                <a:latin typeface="Calibri"/>
              </a:rPr>
              <a:t>2</a:t>
            </a:r>
            <a:r>
              <a:rPr lang="en-US" sz="3600" b="1" i="0" u="none" strike="noStrike" cap="none" dirty="0">
                <a:solidFill>
                  <a:srgbClr val="000000"/>
                </a:solidFill>
                <a:latin typeface="Calibri"/>
                <a:ea typeface="Arial"/>
                <a:cs typeface="Arial"/>
                <a:sym typeface="Arial"/>
              </a:rPr>
              <a:t>:</a:t>
            </a:r>
            <a:r>
              <a:rPr lang="en-US" sz="3600" dirty="0">
                <a:latin typeface="Calibri"/>
              </a:rPr>
              <a:t> </a:t>
            </a:r>
            <a:r>
              <a:rPr lang="en-US" sz="3600" b="1" dirty="0">
                <a:latin typeface="Calibri"/>
              </a:rPr>
              <a:t>Objective.</a:t>
            </a:r>
            <a:r>
              <a:rPr lang="en-US" sz="3600" dirty="0">
                <a:latin typeface="Calibri"/>
              </a:rPr>
              <a:t> Graphic of Bioremediation and metal extraction via </a:t>
            </a:r>
            <a:r>
              <a:rPr lang="en-US" sz="3600" dirty="0" err="1">
                <a:latin typeface="Calibri"/>
              </a:rPr>
              <a:t>phytomining</a:t>
            </a:r>
            <a:endParaRPr lang="en-US" sz="3600" u="none" strike="noStrike" cap="none" dirty="0">
              <a:solidFill>
                <a:srgbClr val="000000"/>
              </a:solidFill>
              <a:latin typeface="Calibri"/>
              <a:ea typeface="Arial"/>
              <a:cs typeface="Arial"/>
            </a:endParaRPr>
          </a:p>
        </p:txBody>
      </p:sp>
      <p:pic>
        <p:nvPicPr>
          <p:cNvPr id="16" name="Picture 15" descr="A diagram of a plant&#10;&#10;AI-generated content may be incorrect.">
            <a:extLst>
              <a:ext uri="{FF2B5EF4-FFF2-40B4-BE49-F238E27FC236}">
                <a16:creationId xmlns:a16="http://schemas.microsoft.com/office/drawing/2014/main" id="{C4E001A2-D17C-AE8C-E076-1F80B5A6257F}"/>
              </a:ext>
            </a:extLst>
          </p:cNvPr>
          <p:cNvPicPr>
            <a:picLocks noChangeAspect="1"/>
          </p:cNvPicPr>
          <p:nvPr/>
        </p:nvPicPr>
        <p:blipFill>
          <a:blip r:embed="rId6"/>
          <a:srcRect l="-1131" t="14267" r="-1191" b="22690"/>
          <a:stretch/>
        </p:blipFill>
        <p:spPr>
          <a:xfrm>
            <a:off x="817802" y="31687127"/>
            <a:ext cx="14229679" cy="5091337"/>
          </a:xfrm>
          <a:prstGeom prst="rect">
            <a:avLst/>
          </a:prstGeom>
        </p:spPr>
      </p:pic>
      <p:pic>
        <p:nvPicPr>
          <p:cNvPr id="17" name="Picture 16" descr="A diagram of a plant&#10;&#10;AI-generated content may be incorrect.">
            <a:extLst>
              <a:ext uri="{FF2B5EF4-FFF2-40B4-BE49-F238E27FC236}">
                <a16:creationId xmlns:a16="http://schemas.microsoft.com/office/drawing/2014/main" id="{E3DC2F7C-5F2E-3720-0EE0-D89CDF729458}"/>
              </a:ext>
            </a:extLst>
          </p:cNvPr>
          <p:cNvPicPr>
            <a:picLocks noChangeAspect="1"/>
          </p:cNvPicPr>
          <p:nvPr/>
        </p:nvPicPr>
        <p:blipFill>
          <a:blip r:embed="rId7"/>
          <a:srcRect l="-700" t="5735" r="-1008" b="64158"/>
          <a:stretch/>
        </p:blipFill>
        <p:spPr>
          <a:xfrm>
            <a:off x="766770" y="25755843"/>
            <a:ext cx="14304583" cy="2833373"/>
          </a:xfrm>
          <a:prstGeom prst="rect">
            <a:avLst/>
          </a:prstGeom>
        </p:spPr>
      </p:pic>
      <p:pic>
        <p:nvPicPr>
          <p:cNvPr id="18" name="Picture 17" descr="A diagram of a plant&#10;&#10;AI-generated content may be incorrect.">
            <a:extLst>
              <a:ext uri="{FF2B5EF4-FFF2-40B4-BE49-F238E27FC236}">
                <a16:creationId xmlns:a16="http://schemas.microsoft.com/office/drawing/2014/main" id="{83860C60-52D8-58D5-AEB4-75CDCEABE795}"/>
              </a:ext>
            </a:extLst>
          </p:cNvPr>
          <p:cNvPicPr>
            <a:picLocks noChangeAspect="1"/>
          </p:cNvPicPr>
          <p:nvPr/>
        </p:nvPicPr>
        <p:blipFill>
          <a:blip r:embed="rId8"/>
          <a:srcRect l="251" t="34532" b="26978"/>
          <a:stretch/>
        </p:blipFill>
        <p:spPr>
          <a:xfrm>
            <a:off x="771574" y="28491560"/>
            <a:ext cx="14358644" cy="3619691"/>
          </a:xfrm>
          <a:prstGeom prst="rect">
            <a:avLst/>
          </a:prstGeom>
        </p:spPr>
      </p:pic>
      <p:sp>
        <p:nvSpPr>
          <p:cNvPr id="19" name="Google Shape;77;p14">
            <a:extLst>
              <a:ext uri="{FF2B5EF4-FFF2-40B4-BE49-F238E27FC236}">
                <a16:creationId xmlns:a16="http://schemas.microsoft.com/office/drawing/2014/main" id="{8F85FC01-8D38-9E80-B76A-C4EDA0B1A04D}"/>
              </a:ext>
            </a:extLst>
          </p:cNvPr>
          <p:cNvSpPr txBox="1"/>
          <p:nvPr/>
        </p:nvSpPr>
        <p:spPr>
          <a:xfrm>
            <a:off x="904877" y="37177261"/>
            <a:ext cx="10929896" cy="843235"/>
          </a:xfrm>
          <a:prstGeom prst="rect">
            <a:avLst/>
          </a:prstGeom>
          <a:noFill/>
          <a:ln>
            <a:noFill/>
          </a:ln>
        </p:spPr>
        <p:txBody>
          <a:bodyPr spcFirstLastPara="1" wrap="square" lIns="78364" tIns="78364" rIns="78364" bIns="78364"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dirty="0">
                <a:latin typeface="Calibri"/>
                <a:sym typeface="Arial"/>
              </a:rPr>
              <a:t>Figure </a:t>
            </a:r>
            <a:r>
              <a:rPr lang="en-US" sz="3600" b="1" dirty="0">
                <a:latin typeface="Calibri"/>
              </a:rPr>
              <a:t>3: Experimental Design. </a:t>
            </a:r>
          </a:p>
        </p:txBody>
      </p:sp>
      <p:sp>
        <p:nvSpPr>
          <p:cNvPr id="22" name="Rectangle 21">
            <a:extLst>
              <a:ext uri="{FF2B5EF4-FFF2-40B4-BE49-F238E27FC236}">
                <a16:creationId xmlns:a16="http://schemas.microsoft.com/office/drawing/2014/main" id="{8C70D67B-621B-51EC-6B09-1D6F5E0CADEC}"/>
              </a:ext>
            </a:extLst>
          </p:cNvPr>
          <p:cNvSpPr/>
          <p:nvPr/>
        </p:nvSpPr>
        <p:spPr>
          <a:xfrm>
            <a:off x="761697" y="25366684"/>
            <a:ext cx="14177300" cy="115770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4" name="TextBox 12">
            <a:extLst>
              <a:ext uri="{FF2B5EF4-FFF2-40B4-BE49-F238E27FC236}">
                <a16:creationId xmlns:a16="http://schemas.microsoft.com/office/drawing/2014/main" id="{0ACF3B3D-F687-1281-8126-B2E7779C0CD1}"/>
              </a:ext>
            </a:extLst>
          </p:cNvPr>
          <p:cNvSpPr txBox="1"/>
          <p:nvPr/>
        </p:nvSpPr>
        <p:spPr>
          <a:xfrm>
            <a:off x="19409577" y="7431267"/>
            <a:ext cx="8948096"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Calibri"/>
              </a:rPr>
              <a:t>Germination Experiment:</a:t>
            </a:r>
          </a:p>
        </p:txBody>
      </p:sp>
      <p:sp>
        <p:nvSpPr>
          <p:cNvPr id="25" name="TextBox 14">
            <a:extLst>
              <a:ext uri="{FF2B5EF4-FFF2-40B4-BE49-F238E27FC236}">
                <a16:creationId xmlns:a16="http://schemas.microsoft.com/office/drawing/2014/main" id="{3FC606FD-6955-C225-E517-037D036AB994}"/>
              </a:ext>
            </a:extLst>
          </p:cNvPr>
          <p:cNvSpPr txBox="1"/>
          <p:nvPr/>
        </p:nvSpPr>
        <p:spPr>
          <a:xfrm>
            <a:off x="17198100" y="12797083"/>
            <a:ext cx="1153430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latin typeface="Calibri"/>
              </a:rPr>
              <a:t>Five- week accumulation Experiment:</a:t>
            </a:r>
            <a:endParaRPr lang="en-US" sz="4000" dirty="0">
              <a:latin typeface="Calibri"/>
            </a:endParaRPr>
          </a:p>
        </p:txBody>
      </p:sp>
      <p:sp>
        <p:nvSpPr>
          <p:cNvPr id="26" name="Google Shape;77;p14">
            <a:extLst>
              <a:ext uri="{FF2B5EF4-FFF2-40B4-BE49-F238E27FC236}">
                <a16:creationId xmlns:a16="http://schemas.microsoft.com/office/drawing/2014/main" id="{A98C8078-599E-7D73-5C51-4D92E4837AFE}"/>
              </a:ext>
            </a:extLst>
          </p:cNvPr>
          <p:cNvSpPr txBox="1"/>
          <p:nvPr/>
        </p:nvSpPr>
        <p:spPr>
          <a:xfrm>
            <a:off x="23028878" y="13523992"/>
            <a:ext cx="5156293" cy="66091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i="0" u="none" strike="noStrike" cap="none" dirty="0">
                <a:solidFill>
                  <a:srgbClr val="000000"/>
                </a:solidFill>
                <a:latin typeface="Calibri"/>
                <a:ea typeface="Arial"/>
                <a:cs typeface="Arial"/>
                <a:sym typeface="Arial"/>
              </a:rPr>
              <a:t>Figure </a:t>
            </a:r>
            <a:r>
              <a:rPr lang="en-US" sz="3600" b="1" dirty="0">
                <a:latin typeface="Calibri"/>
              </a:rPr>
              <a:t>5: </a:t>
            </a:r>
            <a:r>
              <a:rPr lang="en-US" sz="3600" dirty="0">
                <a:latin typeface="Calibri"/>
              </a:rPr>
              <a:t>Results after five weeks of growth. The leftmost row of pots contained MGS-1. No H. a</a:t>
            </a:r>
            <a:r>
              <a:rPr lang="en-US" sz="3600" i="1" dirty="0">
                <a:latin typeface="Calibri"/>
              </a:rPr>
              <a:t>nnuus</a:t>
            </a:r>
            <a:r>
              <a:rPr lang="en-US" sz="3600" dirty="0">
                <a:latin typeface="Calibri"/>
              </a:rPr>
              <a:t> growth occurred in the MGS-1 pots. The middle row of pots contained LHS-1. H. a</a:t>
            </a:r>
            <a:r>
              <a:rPr lang="en-US" sz="3600" i="1" dirty="0">
                <a:latin typeface="Calibri"/>
              </a:rPr>
              <a:t>nnuus</a:t>
            </a:r>
            <a:r>
              <a:rPr lang="en-US" sz="3600" dirty="0">
                <a:latin typeface="Calibri"/>
              </a:rPr>
              <a:t> growth occurred in two of the three pots. The third row contained the soil control.</a:t>
            </a:r>
            <a:endParaRPr lang="en-US" sz="3600" i="0" u="none" strike="noStrike" cap="none" dirty="0" err="1">
              <a:solidFill>
                <a:srgbClr val="000000"/>
              </a:solidFill>
              <a:latin typeface="Calibri"/>
              <a:ea typeface="Arial"/>
              <a:cs typeface="Arial"/>
            </a:endParaRPr>
          </a:p>
        </p:txBody>
      </p:sp>
      <p:sp>
        <p:nvSpPr>
          <p:cNvPr id="27" name="Google Shape;77;p14">
            <a:extLst>
              <a:ext uri="{FF2B5EF4-FFF2-40B4-BE49-F238E27FC236}">
                <a16:creationId xmlns:a16="http://schemas.microsoft.com/office/drawing/2014/main" id="{26C67772-1CAB-1759-B9D6-FF49AE35ABBD}"/>
              </a:ext>
            </a:extLst>
          </p:cNvPr>
          <p:cNvSpPr txBox="1"/>
          <p:nvPr/>
        </p:nvSpPr>
        <p:spPr>
          <a:xfrm>
            <a:off x="16108479" y="11705139"/>
            <a:ext cx="13035581" cy="13105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i="0" u="none" strike="noStrike" cap="none" dirty="0">
                <a:solidFill>
                  <a:srgbClr val="000000"/>
                </a:solidFill>
                <a:latin typeface="Calibri"/>
                <a:ea typeface="Arial"/>
                <a:cs typeface="Arial"/>
                <a:sym typeface="Arial"/>
              </a:rPr>
              <a:t>Figure </a:t>
            </a:r>
            <a:r>
              <a:rPr lang="en-US" sz="3600" b="1" dirty="0">
                <a:latin typeface="Calibri"/>
              </a:rPr>
              <a:t>4: </a:t>
            </a:r>
            <a:r>
              <a:rPr lang="en-US" sz="3600" dirty="0">
                <a:latin typeface="Calibri"/>
              </a:rPr>
              <a:t>Germination of H. </a:t>
            </a:r>
            <a:r>
              <a:rPr lang="en-US" sz="3600" i="1" dirty="0">
                <a:latin typeface="Calibri"/>
              </a:rPr>
              <a:t>annuus</a:t>
            </a:r>
            <a:r>
              <a:rPr lang="en-US" sz="3600" dirty="0">
                <a:latin typeface="Calibri"/>
              </a:rPr>
              <a:t> after 10 days.</a:t>
            </a:r>
            <a:r>
              <a:rPr lang="en-US" sz="3600" b="1" dirty="0">
                <a:latin typeface="Calibri"/>
              </a:rPr>
              <a:t> </a:t>
            </a:r>
            <a:r>
              <a:rPr lang="en-US" sz="3600" dirty="0">
                <a:latin typeface="Calibri"/>
              </a:rPr>
              <a:t>100% germination in both LHS-1 and MGS-1.</a:t>
            </a:r>
            <a:endParaRPr lang="en-US" sz="3600" i="0" u="none" strike="noStrike" cap="none">
              <a:solidFill>
                <a:srgbClr val="000000"/>
              </a:solidFill>
              <a:latin typeface="Calibri"/>
              <a:ea typeface="Arial"/>
              <a:cs typeface="Arial"/>
            </a:endParaRPr>
          </a:p>
        </p:txBody>
      </p:sp>
      <p:pic>
        <p:nvPicPr>
          <p:cNvPr id="28" name="Picture 27" descr="A group of round petri dishes with soil and sprouts&#10;&#10;AI-generated content may be incorrect.">
            <a:extLst>
              <a:ext uri="{FF2B5EF4-FFF2-40B4-BE49-F238E27FC236}">
                <a16:creationId xmlns:a16="http://schemas.microsoft.com/office/drawing/2014/main" id="{F256C259-6A2C-7D1A-2C28-F33BF408C3A3}"/>
              </a:ext>
            </a:extLst>
          </p:cNvPr>
          <p:cNvPicPr>
            <a:picLocks noChangeAspect="1"/>
          </p:cNvPicPr>
          <p:nvPr/>
        </p:nvPicPr>
        <p:blipFill>
          <a:blip r:embed="rId9"/>
          <a:srcRect l="15928" t="-885" r="6347"/>
          <a:stretch/>
        </p:blipFill>
        <p:spPr>
          <a:xfrm rot="16200000" flipH="1">
            <a:off x="20604293" y="5991912"/>
            <a:ext cx="3339076" cy="7622660"/>
          </a:xfrm>
          <a:prstGeom prst="rect">
            <a:avLst/>
          </a:prstGeom>
        </p:spPr>
      </p:pic>
      <p:sp>
        <p:nvSpPr>
          <p:cNvPr id="29" name="TextBox 7">
            <a:extLst>
              <a:ext uri="{FF2B5EF4-FFF2-40B4-BE49-F238E27FC236}">
                <a16:creationId xmlns:a16="http://schemas.microsoft.com/office/drawing/2014/main" id="{D5DDDD6F-6E4E-85F7-42C4-3DA16974A765}"/>
              </a:ext>
            </a:extLst>
          </p:cNvPr>
          <p:cNvSpPr txBox="1"/>
          <p:nvPr/>
        </p:nvSpPr>
        <p:spPr>
          <a:xfrm>
            <a:off x="18412918" y="10806895"/>
            <a:ext cx="3848374" cy="633141"/>
          </a:xfrm>
          <a:prstGeom prst="rect">
            <a:avLst/>
          </a:prstGeom>
          <a:noFill/>
        </p:spPr>
        <p:txBody>
          <a:bodyPr rot="0" spcFirstLastPara="0" vert="horz" wrap="square" lIns="78377" tIns="39189" rIns="78377" bIns="39189"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t>Soil (control)</a:t>
            </a:r>
          </a:p>
        </p:txBody>
      </p:sp>
      <p:sp>
        <p:nvSpPr>
          <p:cNvPr id="30" name="TextBox 15">
            <a:extLst>
              <a:ext uri="{FF2B5EF4-FFF2-40B4-BE49-F238E27FC236}">
                <a16:creationId xmlns:a16="http://schemas.microsoft.com/office/drawing/2014/main" id="{888F4C20-E7A9-810E-37C0-1248AF98B5B6}"/>
              </a:ext>
            </a:extLst>
          </p:cNvPr>
          <p:cNvSpPr txBox="1"/>
          <p:nvPr/>
        </p:nvSpPr>
        <p:spPr>
          <a:xfrm>
            <a:off x="21457190" y="10807066"/>
            <a:ext cx="3848374" cy="633141"/>
          </a:xfrm>
          <a:prstGeom prst="rect">
            <a:avLst/>
          </a:prstGeom>
          <a:noFill/>
        </p:spPr>
        <p:txBody>
          <a:bodyPr rot="0" spcFirstLastPara="0" vert="horz" wrap="square" lIns="78377" tIns="39189" rIns="78377" bIns="39189"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t>MGS-1</a:t>
            </a:r>
          </a:p>
        </p:txBody>
      </p:sp>
      <p:sp>
        <p:nvSpPr>
          <p:cNvPr id="31" name="TextBox 21">
            <a:extLst>
              <a:ext uri="{FF2B5EF4-FFF2-40B4-BE49-F238E27FC236}">
                <a16:creationId xmlns:a16="http://schemas.microsoft.com/office/drawing/2014/main" id="{43F12243-8E45-CE8F-E133-D8895D4A79B4}"/>
              </a:ext>
            </a:extLst>
          </p:cNvPr>
          <p:cNvSpPr txBox="1"/>
          <p:nvPr/>
        </p:nvSpPr>
        <p:spPr>
          <a:xfrm>
            <a:off x="24172072" y="10806895"/>
            <a:ext cx="3848374" cy="633141"/>
          </a:xfrm>
          <a:prstGeom prst="rect">
            <a:avLst/>
          </a:prstGeom>
          <a:noFill/>
        </p:spPr>
        <p:txBody>
          <a:bodyPr rot="0" spcFirstLastPara="0" vert="horz" wrap="square" lIns="78377" tIns="39189" rIns="78377" bIns="39189"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t>LHS-1</a:t>
            </a:r>
          </a:p>
        </p:txBody>
      </p:sp>
      <p:sp>
        <p:nvSpPr>
          <p:cNvPr id="32" name="Google Shape;77;p14">
            <a:extLst>
              <a:ext uri="{FF2B5EF4-FFF2-40B4-BE49-F238E27FC236}">
                <a16:creationId xmlns:a16="http://schemas.microsoft.com/office/drawing/2014/main" id="{3CD5130C-3E96-B3FD-BDFB-8968EB7D3C32}"/>
              </a:ext>
            </a:extLst>
          </p:cNvPr>
          <p:cNvSpPr txBox="1"/>
          <p:nvPr/>
        </p:nvSpPr>
        <p:spPr>
          <a:xfrm>
            <a:off x="15666809" y="28503230"/>
            <a:ext cx="13155198" cy="1240967"/>
          </a:xfrm>
          <a:prstGeom prst="rect">
            <a:avLst/>
          </a:prstGeom>
          <a:noFill/>
          <a:ln>
            <a:noFill/>
          </a:ln>
        </p:spPr>
        <p:txBody>
          <a:bodyPr spcFirstLastPara="1" wrap="square" lIns="78364" tIns="78364" rIns="78364" bIns="78364"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i="0" u="none" strike="noStrike" cap="none" dirty="0">
                <a:solidFill>
                  <a:srgbClr val="000000"/>
                </a:solidFill>
                <a:latin typeface="Calibri"/>
                <a:ea typeface="Arial"/>
                <a:cs typeface="Arial"/>
                <a:sym typeface="Arial"/>
              </a:rPr>
              <a:t>Figure </a:t>
            </a:r>
            <a:r>
              <a:rPr lang="en-US" sz="3600" b="1" dirty="0">
                <a:latin typeface="Calibri"/>
              </a:rPr>
              <a:t>6: </a:t>
            </a:r>
            <a:r>
              <a:rPr lang="en-US" sz="3600" dirty="0">
                <a:latin typeface="Calibri"/>
              </a:rPr>
              <a:t>Stem length  and average surface area of leaves from  samples of H. </a:t>
            </a:r>
            <a:r>
              <a:rPr lang="en-US" sz="3600" i="1" dirty="0">
                <a:latin typeface="Calibri"/>
              </a:rPr>
              <a:t>annuus</a:t>
            </a:r>
            <a:r>
              <a:rPr lang="en-US" sz="3600" dirty="0">
                <a:latin typeface="Calibri"/>
              </a:rPr>
              <a:t> growth in LHS-1 compared to soil control. </a:t>
            </a:r>
          </a:p>
        </p:txBody>
      </p:sp>
      <p:sp>
        <p:nvSpPr>
          <p:cNvPr id="33" name="Google Shape;77;p14">
            <a:extLst>
              <a:ext uri="{FF2B5EF4-FFF2-40B4-BE49-F238E27FC236}">
                <a16:creationId xmlns:a16="http://schemas.microsoft.com/office/drawing/2014/main" id="{74470CDB-A496-18A2-1810-DE9126FC13A6}"/>
              </a:ext>
            </a:extLst>
          </p:cNvPr>
          <p:cNvSpPr txBox="1"/>
          <p:nvPr/>
        </p:nvSpPr>
        <p:spPr>
          <a:xfrm>
            <a:off x="15551812" y="36795133"/>
            <a:ext cx="13281125" cy="927773"/>
          </a:xfrm>
          <a:prstGeom prst="rect">
            <a:avLst/>
          </a:prstGeom>
          <a:noFill/>
          <a:ln>
            <a:noFill/>
          </a:ln>
        </p:spPr>
        <p:txBody>
          <a:bodyPr spcFirstLastPara="1" wrap="square" lIns="78364" tIns="78364" rIns="78364" bIns="78364"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i="0" u="none" strike="noStrike" cap="none" dirty="0">
                <a:solidFill>
                  <a:srgbClr val="000000"/>
                </a:solidFill>
                <a:latin typeface="Calibri"/>
                <a:ea typeface="Arial"/>
                <a:cs typeface="Arial"/>
                <a:sym typeface="Arial"/>
              </a:rPr>
              <a:t>Figure </a:t>
            </a:r>
            <a:r>
              <a:rPr lang="en-US" sz="3600" b="1" dirty="0">
                <a:latin typeface="Calibri"/>
              </a:rPr>
              <a:t>7: </a:t>
            </a:r>
            <a:r>
              <a:rPr lang="en-US" sz="3600" dirty="0">
                <a:latin typeface="Calibri"/>
              </a:rPr>
              <a:t>Chlorophyll a content</a:t>
            </a:r>
            <a:r>
              <a:rPr lang="en-US" sz="3600" b="1" dirty="0">
                <a:latin typeface="Calibri"/>
              </a:rPr>
              <a:t> </a:t>
            </a:r>
            <a:r>
              <a:rPr lang="en-US" sz="3600" dirty="0">
                <a:latin typeface="Calibri"/>
              </a:rPr>
              <a:t>from samples of H. </a:t>
            </a:r>
            <a:r>
              <a:rPr lang="en-US" sz="3600" i="1" dirty="0">
                <a:latin typeface="Calibri"/>
              </a:rPr>
              <a:t>annuus</a:t>
            </a:r>
            <a:r>
              <a:rPr lang="en-US" sz="3600" dirty="0">
                <a:latin typeface="Calibri"/>
              </a:rPr>
              <a:t> growth in LHS-1 compared to soil control.</a:t>
            </a:r>
          </a:p>
        </p:txBody>
      </p:sp>
      <p:pic>
        <p:nvPicPr>
          <p:cNvPr id="34" name="Picture 33" descr="A group of small pots with plants in them&#10;&#10;AI-generated content may be incorrect.">
            <a:extLst>
              <a:ext uri="{FF2B5EF4-FFF2-40B4-BE49-F238E27FC236}">
                <a16:creationId xmlns:a16="http://schemas.microsoft.com/office/drawing/2014/main" id="{5FFEB863-6E45-4460-9841-C496369F792E}"/>
              </a:ext>
            </a:extLst>
          </p:cNvPr>
          <p:cNvPicPr>
            <a:picLocks noChangeAspect="1"/>
          </p:cNvPicPr>
          <p:nvPr/>
        </p:nvPicPr>
        <p:blipFill>
          <a:blip r:embed="rId10"/>
          <a:srcRect l="656" t="-3949" r="-836" b="-2441"/>
          <a:stretch/>
        </p:blipFill>
        <p:spPr>
          <a:xfrm>
            <a:off x="15816578" y="13542057"/>
            <a:ext cx="7183766" cy="6876019"/>
          </a:xfrm>
          <a:prstGeom prst="rect">
            <a:avLst/>
          </a:prstGeom>
        </p:spPr>
      </p:pic>
      <p:sp>
        <p:nvSpPr>
          <p:cNvPr id="37" name="Google Shape;77;p14">
            <a:extLst>
              <a:ext uri="{FF2B5EF4-FFF2-40B4-BE49-F238E27FC236}">
                <a16:creationId xmlns:a16="http://schemas.microsoft.com/office/drawing/2014/main" id="{A3A6E7EA-00BD-472E-32F5-A755BD096ED1}"/>
              </a:ext>
            </a:extLst>
          </p:cNvPr>
          <p:cNvSpPr txBox="1"/>
          <p:nvPr/>
        </p:nvSpPr>
        <p:spPr>
          <a:xfrm>
            <a:off x="38092473" y="13145362"/>
            <a:ext cx="4921869" cy="19003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i="0" u="none" strike="noStrike" cap="none" dirty="0">
                <a:solidFill>
                  <a:srgbClr val="000000"/>
                </a:solidFill>
                <a:latin typeface="Calibri"/>
                <a:ea typeface="Arial"/>
                <a:cs typeface="Arial"/>
                <a:sym typeface="Arial"/>
              </a:rPr>
              <a:t>Figure </a:t>
            </a:r>
            <a:r>
              <a:rPr lang="en-US" sz="3600" b="1" dirty="0">
                <a:latin typeface="Calibri"/>
              </a:rPr>
              <a:t>9:</a:t>
            </a:r>
            <a:r>
              <a:rPr lang="en-US" sz="3600" dirty="0">
                <a:latin typeface="Calibri"/>
              </a:rPr>
              <a:t> Density of  samples with H. annuus growth compared to LHS-1 control. Asterisk indicates no growth in the sample.</a:t>
            </a:r>
          </a:p>
        </p:txBody>
      </p:sp>
      <p:sp>
        <p:nvSpPr>
          <p:cNvPr id="38" name="Google Shape;77;p14">
            <a:extLst>
              <a:ext uri="{FF2B5EF4-FFF2-40B4-BE49-F238E27FC236}">
                <a16:creationId xmlns:a16="http://schemas.microsoft.com/office/drawing/2014/main" id="{A3A6E7EA-00BD-472E-32F5-A755BD096ED1}"/>
              </a:ext>
            </a:extLst>
          </p:cNvPr>
          <p:cNvSpPr txBox="1"/>
          <p:nvPr/>
        </p:nvSpPr>
        <p:spPr>
          <a:xfrm>
            <a:off x="38101183" y="7796817"/>
            <a:ext cx="5235484" cy="3875856"/>
          </a:xfrm>
          <a:prstGeom prst="rect">
            <a:avLst/>
          </a:prstGeom>
          <a:noFill/>
          <a:ln>
            <a:noFill/>
          </a:ln>
        </p:spPr>
        <p:txBody>
          <a:bodyPr spcFirstLastPara="1" wrap="square" lIns="78364" tIns="78364" rIns="78364" bIns="78364"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i="0" u="none" strike="noStrike" cap="none" dirty="0">
                <a:solidFill>
                  <a:srgbClr val="000000"/>
                </a:solidFill>
                <a:latin typeface="Calibri"/>
                <a:ea typeface="Arial"/>
                <a:cs typeface="Arial"/>
                <a:sym typeface="Arial"/>
              </a:rPr>
              <a:t>Figure </a:t>
            </a:r>
            <a:r>
              <a:rPr lang="en-US" sz="3600" b="1" dirty="0">
                <a:latin typeface="Calibri"/>
              </a:rPr>
              <a:t>8:  </a:t>
            </a:r>
            <a:r>
              <a:rPr lang="en-US" sz="3600" dirty="0">
                <a:latin typeface="Calibri"/>
              </a:rPr>
              <a:t>pH of samples with H. Annuus growth compared to LHS-1 control. Asterisk indicates no growth in the sample.</a:t>
            </a:r>
          </a:p>
          <a:p>
            <a:pPr>
              <a:buSzPts val="2800"/>
            </a:pPr>
            <a:endParaRPr lang="en-US" sz="2800"/>
          </a:p>
        </p:txBody>
      </p:sp>
      <p:sp>
        <p:nvSpPr>
          <p:cNvPr id="39" name="TextBox 14">
            <a:extLst>
              <a:ext uri="{FF2B5EF4-FFF2-40B4-BE49-F238E27FC236}">
                <a16:creationId xmlns:a16="http://schemas.microsoft.com/office/drawing/2014/main" id="{7280894E-0013-3FCD-0727-58FF88B8027B}"/>
              </a:ext>
            </a:extLst>
          </p:cNvPr>
          <p:cNvSpPr txBox="1"/>
          <p:nvPr/>
        </p:nvSpPr>
        <p:spPr>
          <a:xfrm>
            <a:off x="29978104" y="6917080"/>
            <a:ext cx="1161041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latin typeface="Calibri"/>
              </a:rPr>
              <a:t>Regolith characterization after H. annuus Growth:</a:t>
            </a:r>
            <a:endParaRPr lang="en-US" dirty="0">
              <a:latin typeface="Calibri"/>
            </a:endParaRPr>
          </a:p>
        </p:txBody>
      </p:sp>
      <p:sp>
        <p:nvSpPr>
          <p:cNvPr id="40" name="Google Shape;77;p14">
            <a:extLst>
              <a:ext uri="{FF2B5EF4-FFF2-40B4-BE49-F238E27FC236}">
                <a16:creationId xmlns:a16="http://schemas.microsoft.com/office/drawing/2014/main" id="{ACE934AB-BA5A-F2F2-C7B7-A3275E872016}"/>
              </a:ext>
            </a:extLst>
          </p:cNvPr>
          <p:cNvSpPr txBox="1"/>
          <p:nvPr/>
        </p:nvSpPr>
        <p:spPr>
          <a:xfrm>
            <a:off x="38050376" y="18919709"/>
            <a:ext cx="4949727" cy="3948129"/>
          </a:xfrm>
          <a:prstGeom prst="rect">
            <a:avLst/>
          </a:prstGeom>
          <a:noFill/>
          <a:ln>
            <a:noFill/>
          </a:ln>
        </p:spPr>
        <p:txBody>
          <a:bodyPr spcFirstLastPara="1" wrap="square" lIns="78364" tIns="78364" rIns="78364" bIns="78364"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3600" b="1" i="0" u="none" strike="noStrike" cap="none" dirty="0">
                <a:solidFill>
                  <a:srgbClr val="000000"/>
                </a:solidFill>
                <a:latin typeface="Calibri"/>
                <a:ea typeface="Arial"/>
                <a:cs typeface="Arial"/>
                <a:sym typeface="Arial"/>
              </a:rPr>
              <a:t>Figure </a:t>
            </a:r>
            <a:r>
              <a:rPr lang="en-US" sz="3600" b="1" dirty="0">
                <a:latin typeface="Calibri"/>
              </a:rPr>
              <a:t>10: </a:t>
            </a:r>
            <a:r>
              <a:rPr lang="en-US" sz="3600" dirty="0">
                <a:latin typeface="Calibri"/>
              </a:rPr>
              <a:t>Water holding capacity of samples with H. Annuus growth compared to LHS-1 control. Asterisk indicates no growth in the sample.</a:t>
            </a:r>
          </a:p>
          <a:p>
            <a:pPr>
              <a:buSzPts val="2800"/>
            </a:pPr>
            <a:endParaRPr lang="en-US" sz="2800"/>
          </a:p>
        </p:txBody>
      </p:sp>
      <p:sp>
        <p:nvSpPr>
          <p:cNvPr id="45" name="TextBox 37">
            <a:extLst>
              <a:ext uri="{FF2B5EF4-FFF2-40B4-BE49-F238E27FC236}">
                <a16:creationId xmlns:a16="http://schemas.microsoft.com/office/drawing/2014/main" id="{EB60C83E-03A2-231F-AC13-140B92904C62}"/>
              </a:ext>
            </a:extLst>
          </p:cNvPr>
          <p:cNvSpPr txBox="1"/>
          <p:nvPr/>
        </p:nvSpPr>
        <p:spPr>
          <a:xfrm>
            <a:off x="29371271" y="28536343"/>
            <a:ext cx="13342170" cy="2418245"/>
          </a:xfrm>
          <a:prstGeom prst="rect">
            <a:avLst/>
          </a:prstGeom>
          <a:noFill/>
        </p:spPr>
        <p:txBody>
          <a:bodyPr rot="0" spcFirstLastPara="0" vert="horz" wrap="square" lIns="78377" tIns="39189" rIns="78377" bIns="39189"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u="sng" dirty="0">
                <a:solidFill>
                  <a:srgbClr val="770000"/>
                </a:solidFill>
                <a:latin typeface="Calibri"/>
              </a:rPr>
              <a:t>Next Steps</a:t>
            </a:r>
            <a:endParaRPr lang="en-US" sz="3600" dirty="0">
              <a:latin typeface="Calibri"/>
            </a:endParaRPr>
          </a:p>
          <a:p>
            <a:pPr marL="489585" indent="-489585">
              <a:buChar char="•"/>
            </a:pPr>
            <a:r>
              <a:rPr lang="en-US" sz="3600" dirty="0">
                <a:latin typeface="Calibri"/>
              </a:rPr>
              <a:t>Quantify metal accumulation in plant samples</a:t>
            </a:r>
          </a:p>
          <a:p>
            <a:pPr marL="489585" indent="-489585">
              <a:buChar char="•"/>
            </a:pPr>
            <a:r>
              <a:rPr lang="en-US" sz="3600" dirty="0">
                <a:latin typeface="Calibri"/>
              </a:rPr>
              <a:t>Examine changes in composition of substrate samples.</a:t>
            </a:r>
          </a:p>
          <a:p>
            <a:pPr marL="489585" indent="-489585">
              <a:buChar char="•"/>
            </a:pPr>
            <a:r>
              <a:rPr lang="en-US" sz="3600" dirty="0">
                <a:latin typeface="Calibri"/>
              </a:rPr>
              <a:t>Evaluate germination in substrate post H. </a:t>
            </a:r>
            <a:r>
              <a:rPr lang="en-US" sz="3600" i="1" dirty="0">
                <a:latin typeface="Calibri"/>
              </a:rPr>
              <a:t>annuus </a:t>
            </a:r>
            <a:r>
              <a:rPr lang="en-US" sz="3600" dirty="0">
                <a:latin typeface="Calibri"/>
              </a:rPr>
              <a:t>growth.</a:t>
            </a:r>
          </a:p>
        </p:txBody>
      </p:sp>
      <p:pic>
        <p:nvPicPr>
          <p:cNvPr id="4" name="Picture 3">
            <a:extLst>
              <a:ext uri="{FF2B5EF4-FFF2-40B4-BE49-F238E27FC236}">
                <a16:creationId xmlns:a16="http://schemas.microsoft.com/office/drawing/2014/main" id="{C61605ED-4B6A-5107-BB99-189DCFD7395E}"/>
              </a:ext>
            </a:extLst>
          </p:cNvPr>
          <p:cNvPicPr>
            <a:picLocks noChangeAspect="1"/>
          </p:cNvPicPr>
          <p:nvPr/>
        </p:nvPicPr>
        <p:blipFill>
          <a:blip r:embed="rId11"/>
          <a:stretch>
            <a:fillRect/>
          </a:stretch>
        </p:blipFill>
        <p:spPr>
          <a:xfrm>
            <a:off x="15748272" y="29739484"/>
            <a:ext cx="13226140" cy="6940309"/>
          </a:xfrm>
          <a:prstGeom prst="rect">
            <a:avLst/>
          </a:prstGeom>
        </p:spPr>
      </p:pic>
      <p:pic>
        <p:nvPicPr>
          <p:cNvPr id="7" name="Picture 6" descr="A diagram of a cell&#10;&#10;AI-generated content may be incorrect.">
            <a:extLst>
              <a:ext uri="{FF2B5EF4-FFF2-40B4-BE49-F238E27FC236}">
                <a16:creationId xmlns:a16="http://schemas.microsoft.com/office/drawing/2014/main" id="{5173A661-5FC8-3C7D-2027-011121F5A990}"/>
              </a:ext>
            </a:extLst>
          </p:cNvPr>
          <p:cNvPicPr>
            <a:picLocks noChangeAspect="1"/>
          </p:cNvPicPr>
          <p:nvPr/>
        </p:nvPicPr>
        <p:blipFill>
          <a:blip r:embed="rId4"/>
          <a:srcRect l="67785" t="92140" r="-1493" b="-4847"/>
          <a:stretch/>
        </p:blipFill>
        <p:spPr>
          <a:xfrm>
            <a:off x="724110" y="21247040"/>
            <a:ext cx="4066943" cy="754935"/>
          </a:xfrm>
          <a:prstGeom prst="rect">
            <a:avLst/>
          </a:prstGeom>
        </p:spPr>
      </p:pic>
      <p:pic>
        <p:nvPicPr>
          <p:cNvPr id="8" name="Picture 7" descr="A diagram of a cell&#10;&#10;AI-generated content may be incorrect.">
            <a:extLst>
              <a:ext uri="{FF2B5EF4-FFF2-40B4-BE49-F238E27FC236}">
                <a16:creationId xmlns:a16="http://schemas.microsoft.com/office/drawing/2014/main" id="{E4B95D83-68CB-CDEB-69CF-C40D7A9F6585}"/>
              </a:ext>
            </a:extLst>
          </p:cNvPr>
          <p:cNvPicPr>
            <a:picLocks noChangeAspect="1"/>
          </p:cNvPicPr>
          <p:nvPr/>
        </p:nvPicPr>
        <p:blipFill>
          <a:blip r:embed="rId4"/>
          <a:srcRect l="67785" t="92140" r="-1493" b="-4847"/>
          <a:stretch/>
        </p:blipFill>
        <p:spPr>
          <a:xfrm>
            <a:off x="11602589" y="21221165"/>
            <a:ext cx="4066943" cy="754935"/>
          </a:xfrm>
          <a:prstGeom prst="rect">
            <a:avLst/>
          </a:prstGeom>
        </p:spPr>
      </p:pic>
      <p:sp>
        <p:nvSpPr>
          <p:cNvPr id="53" name="TextBox 37">
            <a:extLst>
              <a:ext uri="{FF2B5EF4-FFF2-40B4-BE49-F238E27FC236}">
                <a16:creationId xmlns:a16="http://schemas.microsoft.com/office/drawing/2014/main" id="{F25CF23D-D198-CD31-DAB9-F006C7D329C6}"/>
              </a:ext>
            </a:extLst>
          </p:cNvPr>
          <p:cNvSpPr txBox="1"/>
          <p:nvPr/>
        </p:nvSpPr>
        <p:spPr>
          <a:xfrm>
            <a:off x="29973851" y="31150918"/>
            <a:ext cx="12450332" cy="2418245"/>
          </a:xfrm>
          <a:prstGeom prst="rect">
            <a:avLst/>
          </a:prstGeom>
          <a:noFill/>
        </p:spPr>
        <p:txBody>
          <a:bodyPr rot="0" spcFirstLastPara="0" vert="horz" wrap="square" lIns="78377" tIns="39189" rIns="78377" bIns="39189"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u="sng" dirty="0">
                <a:solidFill>
                  <a:srgbClr val="770000"/>
                </a:solidFill>
                <a:latin typeface="Calibri"/>
              </a:rPr>
              <a:t>Future Directions</a:t>
            </a:r>
            <a:endParaRPr lang="en-US" sz="3600" dirty="0">
              <a:latin typeface="Calibri"/>
            </a:endParaRPr>
          </a:p>
          <a:p>
            <a:pPr marL="489585" indent="-489585">
              <a:buChar char="•"/>
            </a:pPr>
            <a:r>
              <a:rPr lang="en-US" sz="3600" dirty="0">
                <a:latin typeface="Calibri"/>
              </a:rPr>
              <a:t>Evaluate H. </a:t>
            </a:r>
            <a:r>
              <a:rPr lang="en-US" sz="3600" i="1" dirty="0">
                <a:latin typeface="Calibri"/>
              </a:rPr>
              <a:t>annuus </a:t>
            </a:r>
            <a:r>
              <a:rPr lang="en-US" sz="3600" dirty="0">
                <a:latin typeface="Calibri"/>
              </a:rPr>
              <a:t>accumulation after full maturity has been reached.</a:t>
            </a:r>
          </a:p>
          <a:p>
            <a:pPr marL="489585" indent="-489585">
              <a:buChar char="•"/>
            </a:pPr>
            <a:r>
              <a:rPr lang="en-US" sz="3600" dirty="0">
                <a:latin typeface="Calibri"/>
              </a:rPr>
              <a:t>Examine the accumulation of </a:t>
            </a:r>
            <a:r>
              <a:rPr lang="en-US" sz="3600" dirty="0" err="1">
                <a:latin typeface="Calibri"/>
              </a:rPr>
              <a:t>Nutrionally</a:t>
            </a:r>
            <a:r>
              <a:rPr lang="en-US" sz="3600" dirty="0">
                <a:latin typeface="Calibri"/>
              </a:rPr>
              <a:t> essential metals.</a:t>
            </a:r>
          </a:p>
        </p:txBody>
      </p:sp>
      <p:pic>
        <p:nvPicPr>
          <p:cNvPr id="3" name="Picture 2" descr="A diagram of a cell&#10;&#10;AI-generated content may be incorrect.">
            <a:extLst>
              <a:ext uri="{FF2B5EF4-FFF2-40B4-BE49-F238E27FC236}">
                <a16:creationId xmlns:a16="http://schemas.microsoft.com/office/drawing/2014/main" id="{A67B38C8-E47A-244B-BE2F-6368C842EEBA}"/>
              </a:ext>
            </a:extLst>
          </p:cNvPr>
          <p:cNvPicPr>
            <a:picLocks noChangeAspect="1"/>
          </p:cNvPicPr>
          <p:nvPr/>
        </p:nvPicPr>
        <p:blipFill>
          <a:blip r:embed="rId4"/>
          <a:srcRect l="67785" t="92140" r="-1493" b="-4847"/>
          <a:stretch/>
        </p:blipFill>
        <p:spPr>
          <a:xfrm>
            <a:off x="10902806" y="36406483"/>
            <a:ext cx="4066943" cy="754935"/>
          </a:xfrm>
          <a:prstGeom prst="rect">
            <a:avLst/>
          </a:prstGeom>
        </p:spPr>
      </p:pic>
      <p:pic>
        <p:nvPicPr>
          <p:cNvPr id="20" name="Picture 19">
            <a:extLst>
              <a:ext uri="{FF2B5EF4-FFF2-40B4-BE49-F238E27FC236}">
                <a16:creationId xmlns:a16="http://schemas.microsoft.com/office/drawing/2014/main" id="{12651D48-B194-5E60-CF7F-503EEFFEC308}"/>
              </a:ext>
            </a:extLst>
          </p:cNvPr>
          <p:cNvPicPr>
            <a:picLocks noChangeAspect="1"/>
          </p:cNvPicPr>
          <p:nvPr/>
        </p:nvPicPr>
        <p:blipFill>
          <a:blip r:embed="rId12"/>
          <a:stretch>
            <a:fillRect/>
          </a:stretch>
        </p:blipFill>
        <p:spPr>
          <a:xfrm>
            <a:off x="15966556" y="20495462"/>
            <a:ext cx="12613868" cy="8041615"/>
          </a:xfrm>
          <a:prstGeom prst="rect">
            <a:avLst/>
          </a:prstGeom>
        </p:spPr>
      </p:pic>
      <p:pic>
        <p:nvPicPr>
          <p:cNvPr id="13" name="Picture 12">
            <a:extLst>
              <a:ext uri="{FF2B5EF4-FFF2-40B4-BE49-F238E27FC236}">
                <a16:creationId xmlns:a16="http://schemas.microsoft.com/office/drawing/2014/main" id="{F592AF8F-BC73-210F-528E-698381356749}"/>
              </a:ext>
            </a:extLst>
          </p:cNvPr>
          <p:cNvPicPr>
            <a:picLocks noChangeAspect="1"/>
          </p:cNvPicPr>
          <p:nvPr/>
        </p:nvPicPr>
        <p:blipFill>
          <a:blip r:embed="rId13"/>
          <a:srcRect l="18013" t="1794" r="5780" b="2281"/>
          <a:stretch/>
        </p:blipFill>
        <p:spPr>
          <a:xfrm>
            <a:off x="29933492" y="7489733"/>
            <a:ext cx="8088467" cy="5551226"/>
          </a:xfrm>
          <a:prstGeom prst="rect">
            <a:avLst/>
          </a:prstGeom>
        </p:spPr>
      </p:pic>
      <p:pic>
        <p:nvPicPr>
          <p:cNvPr id="21" name="Picture 20">
            <a:extLst>
              <a:ext uri="{FF2B5EF4-FFF2-40B4-BE49-F238E27FC236}">
                <a16:creationId xmlns:a16="http://schemas.microsoft.com/office/drawing/2014/main" id="{B5CC990A-AF51-D1E7-31D4-12DE3467FC1E}"/>
              </a:ext>
            </a:extLst>
          </p:cNvPr>
          <p:cNvPicPr>
            <a:picLocks noChangeAspect="1"/>
          </p:cNvPicPr>
          <p:nvPr/>
        </p:nvPicPr>
        <p:blipFill>
          <a:blip r:embed="rId13"/>
          <a:srcRect l="-3032" t="33613" r="88777" b="49855"/>
          <a:stretch/>
        </p:blipFill>
        <p:spPr>
          <a:xfrm>
            <a:off x="29004540" y="9179690"/>
            <a:ext cx="1155859" cy="1150164"/>
          </a:xfrm>
          <a:prstGeom prst="rect">
            <a:avLst/>
          </a:prstGeom>
        </p:spPr>
      </p:pic>
      <p:pic>
        <p:nvPicPr>
          <p:cNvPr id="35" name="Picture 34">
            <a:extLst>
              <a:ext uri="{FF2B5EF4-FFF2-40B4-BE49-F238E27FC236}">
                <a16:creationId xmlns:a16="http://schemas.microsoft.com/office/drawing/2014/main" id="{CC29825B-BBE3-EFB3-C24D-CB1FDE02B6B4}"/>
              </a:ext>
            </a:extLst>
          </p:cNvPr>
          <p:cNvPicPr>
            <a:picLocks noChangeAspect="1"/>
          </p:cNvPicPr>
          <p:nvPr/>
        </p:nvPicPr>
        <p:blipFill>
          <a:blip r:embed="rId14"/>
          <a:srcRect l="-386" t="-163" r="5664" b="525"/>
          <a:stretch/>
        </p:blipFill>
        <p:spPr>
          <a:xfrm>
            <a:off x="29129608" y="18871341"/>
            <a:ext cx="8909128" cy="5070782"/>
          </a:xfrm>
          <a:prstGeom prst="rect">
            <a:avLst/>
          </a:prstGeom>
        </p:spPr>
      </p:pic>
      <p:pic>
        <p:nvPicPr>
          <p:cNvPr id="36" name="Picture 35">
            <a:extLst>
              <a:ext uri="{FF2B5EF4-FFF2-40B4-BE49-F238E27FC236}">
                <a16:creationId xmlns:a16="http://schemas.microsoft.com/office/drawing/2014/main" id="{9BBD00CD-3001-4804-A58A-E506D2BC3C7A}"/>
              </a:ext>
            </a:extLst>
          </p:cNvPr>
          <p:cNvPicPr>
            <a:picLocks noChangeAspect="1"/>
          </p:cNvPicPr>
          <p:nvPr/>
        </p:nvPicPr>
        <p:blipFill>
          <a:blip r:embed="rId15"/>
          <a:srcRect l="2728" t="338" r="6200" b="4652"/>
          <a:stretch/>
        </p:blipFill>
        <p:spPr>
          <a:xfrm>
            <a:off x="29126254" y="12991925"/>
            <a:ext cx="8848453" cy="5933148"/>
          </a:xfrm>
          <a:prstGeom prst="rect">
            <a:avLst/>
          </a:prstGeom>
        </p:spPr>
      </p:pic>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6c8d0f1-3a28-4d0b-9e62-b19397c40643" xsi:nil="true"/>
    <lcf76f155ced4ddcb4097134ff3c332f xmlns="de9e50fb-c4e0-48a3-969a-891efa390dc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9D3B10EC84D740B5DC57C864E3EC7E" ma:contentTypeVersion="15" ma:contentTypeDescription="Create a new document." ma:contentTypeScope="" ma:versionID="4fe102c8a5f4157bafb1fa7aeab26459">
  <xsd:schema xmlns:xsd="http://www.w3.org/2001/XMLSchema" xmlns:xs="http://www.w3.org/2001/XMLSchema" xmlns:p="http://schemas.microsoft.com/office/2006/metadata/properties" xmlns:ns2="de9e50fb-c4e0-48a3-969a-891efa390dc3" xmlns:ns3="96c8d0f1-3a28-4d0b-9e62-b19397c40643" targetNamespace="http://schemas.microsoft.com/office/2006/metadata/properties" ma:root="true" ma:fieldsID="141497afebe2f8df11823d2d5495db10" ns2:_="" ns3:_="">
    <xsd:import namespace="de9e50fb-c4e0-48a3-969a-891efa390dc3"/>
    <xsd:import namespace="96c8d0f1-3a28-4d0b-9e62-b19397c406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e50fb-c4e0-48a3-969a-891efa390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c8d0f1-3a28-4d0b-9e62-b19397c4064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3efcca4-81cc-4003-b3dc-4f66dff8b33d}" ma:internalName="TaxCatchAll" ma:showField="CatchAllData" ma:web="96c8d0f1-3a28-4d0b-9e62-b19397c4064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DD8BF7-26F3-4133-81E0-BCCB77B07023}">
  <ds:schemaRefs>
    <ds:schemaRef ds:uri="http://schemas.microsoft.com/sharepoint/v3/contenttype/forms"/>
  </ds:schemaRefs>
</ds:datastoreItem>
</file>

<file path=customXml/itemProps2.xml><?xml version="1.0" encoding="utf-8"?>
<ds:datastoreItem xmlns:ds="http://schemas.openxmlformats.org/officeDocument/2006/customXml" ds:itemID="{7D773697-D420-4E57-AA05-89E05A7F8090}">
  <ds:schemaRefs>
    <ds:schemaRef ds:uri="96c8d0f1-3a28-4d0b-9e62-b19397c40643"/>
    <ds:schemaRef ds:uri="de9e50fb-c4e0-48a3-969a-891efa390d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413CDAE-B9DE-4B72-879F-37585C02B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e50fb-c4e0-48a3-969a-891efa390dc3"/>
    <ds:schemaRef ds:uri="96c8d0f1-3a28-4d0b-9e62-b19397c40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shopper</dc:creator>
  <cp:revision>615</cp:revision>
  <dcterms:created xsi:type="dcterms:W3CDTF">2007-04-04T14:17:42Z</dcterms:created>
  <dcterms:modified xsi:type="dcterms:W3CDTF">2025-04-19T03:42:08Z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0x010100B29D3B10EC84D740B5DC57C864E3EC7E</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