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8404800"/>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j1QqXna9wmWou5p4MgVYMw6BpkPA=="/>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E3CA08B-9768-4BA8-ADFF-038C8274CAF7}">
  <a:tblStyle styleId="{FE3CA08B-9768-4BA8-ADFF-038C8274CAF7}"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FFFFD"/>
          </a:solidFill>
        </a:fill>
      </a:tcStyle>
    </a:wholeTbl>
    <a:band1H>
      <a:tcTxStyle b="off" i="off"/>
      <a:tcStyle>
        <a:tcBdr/>
        <a:fill>
          <a:solidFill>
            <a:srgbClr val="FFFFFC"/>
          </a:solidFill>
        </a:fill>
      </a:tcStyle>
    </a:band1H>
    <a:band2H>
      <a:tcTxStyle b="off" i="off"/>
      <a:tcStyle>
        <a:tcBdr/>
      </a:tcStyle>
    </a:band2H>
    <a:band1V>
      <a:tcTxStyle b="off" i="off"/>
      <a:tcStyle>
        <a:tcBdr/>
        <a:fill>
          <a:solidFill>
            <a:srgbClr val="FFFFFC"/>
          </a:solidFill>
        </a:fill>
      </a:tcStyle>
    </a:band1V>
    <a:band2V>
      <a:tcTxStyle b="off" i="off"/>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58"/>
    <p:restoredTop sz="94700"/>
  </p:normalViewPr>
  <p:slideViewPr>
    <p:cSldViewPr snapToGrid="0">
      <p:cViewPr>
        <p:scale>
          <a:sx n="60" d="100"/>
          <a:sy n="60" d="100"/>
        </p:scale>
        <p:origin x="272" y="-6096"/>
      </p:cViewPr>
      <p:guideLst>
        <p:guide orient="horz" pos="12096"/>
        <p:guide pos="13824"/>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513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4" y="0"/>
            <a:ext cx="2971800" cy="46513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1pPr>
            <a:lvl2pPr marL="914400" marR="0" lvl="1"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2pPr>
            <a:lvl3pPr marL="1371600" marR="0" lvl="2"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3pPr>
            <a:lvl4pPr marL="1828800" marR="0" lvl="3"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4pPr>
            <a:lvl5pPr marL="2286000" marR="0" lvl="4"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2971800" cy="46513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47" name="Google Shape;47;p1:notes"/>
          <p:cNvSpPr>
            <a:spLocks noGrp="1" noRot="1" noChangeAspect="1"/>
          </p:cNvSpPr>
          <p:nvPr>
            <p:ph type="sldImg" idx="2"/>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8" name="Google Shape;48;p1:notes"/>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2800" dirty="0">
                <a:latin typeface="Calibri"/>
                <a:ea typeface="Calibri"/>
                <a:cs typeface="Calibri"/>
                <a:sym typeface="Calibri"/>
              </a:rPr>
              <a:t>Research shows that 50–70% of college students report at least one ACE, with up to 20% reporting four or more (Underwood et al., 2024).</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2800" dirty="0">
                <a:latin typeface="Calibri"/>
                <a:ea typeface="Calibri"/>
                <a:cs typeface="Calibri"/>
                <a:sym typeface="Calibri"/>
              </a:rPr>
              <a:t>While university counseling centers commonly use standardized mental health assessments, it is unclear if these tools effectively capture trauma-related concerns tied to ACE exposure.</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2800" dirty="0">
                <a:latin typeface="Calibri"/>
                <a:ea typeface="Calibri"/>
                <a:cs typeface="Calibri"/>
                <a:sym typeface="Calibri"/>
              </a:rPr>
              <a:t>This study evaluates whether subscales modeled after the CCAPS-62 appropriately reflect ACE-related mental health symptoms in college students. By analyzing retrospective data from Florida Tech students, the goal is to assess whether current tools meet student needs and to support the advancement of trauma-informed mental health practices on campus.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2800" dirty="0">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2800" dirty="0">
              <a:latin typeface="Calibri"/>
              <a:ea typeface="Calibri"/>
              <a:cs typeface="Calibri"/>
              <a:sym typeface="Calibri"/>
            </a:endParaRPr>
          </a:p>
          <a:p>
            <a:pPr marL="0" lvl="0" indent="0" algn="l" rtl="0">
              <a:lnSpc>
                <a:spcPct val="100000"/>
              </a:lnSpc>
              <a:spcBef>
                <a:spcPts val="0"/>
              </a:spcBef>
              <a:spcAft>
                <a:spcPts val="0"/>
              </a:spcAft>
              <a:buSzPts val="1400"/>
              <a:buNone/>
            </a:pPr>
            <a:endParaRPr lang="en-US" dirty="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43" name="Google Shape;43;p13"/>
          <p:cNvSpPr txBox="1">
            <a:spLocks noGrp="1"/>
          </p:cNvSpPr>
          <p:nvPr>
            <p:ph type="body" idx="1"/>
          </p:nvPr>
        </p:nvSpPr>
        <p:spPr>
          <a:xfrm rot="5400000">
            <a:off x="9272474" y="1881925"/>
            <a:ext cx="25346257" cy="39503351"/>
          </a:xfrm>
          <a:prstGeom prst="rect">
            <a:avLst/>
          </a:prstGeom>
          <a:noFill/>
          <a:ln>
            <a:noFill/>
          </a:ln>
        </p:spPr>
        <p:txBody>
          <a:bodyPr spcFirstLastPara="1" wrap="square" lIns="91425" tIns="45700" rIns="91425" bIns="45700" anchor="t" anchorCtr="0">
            <a:noAutofit/>
          </a:bodyPr>
          <a:lstStyle>
            <a:lvl1pPr marL="457200" marR="0" lvl="0"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6"/>
        <p:cNvGrpSpPr/>
        <p:nvPr/>
      </p:nvGrpSpPr>
      <p:grpSpPr>
        <a:xfrm>
          <a:off x="0" y="0"/>
          <a:ext cx="0" cy="0"/>
          <a:chOff x="0" y="0"/>
          <a:chExt cx="0" cy="0"/>
        </a:xfrm>
      </p:grpSpPr>
      <p:sp>
        <p:nvSpPr>
          <p:cNvPr id="17" name="Google Shape;17;p6"/>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18" name="Google Shape;18;p6"/>
          <p:cNvSpPr txBox="1">
            <a:spLocks noGrp="1"/>
          </p:cNvSpPr>
          <p:nvPr>
            <p:ph type="body" idx="1"/>
          </p:nvPr>
        </p:nvSpPr>
        <p:spPr>
          <a:xfrm>
            <a:off x="2193927" y="8960472"/>
            <a:ext cx="39503351" cy="25346257"/>
          </a:xfrm>
          <a:prstGeom prst="rect">
            <a:avLst/>
          </a:prstGeom>
          <a:noFill/>
          <a:ln>
            <a:noFill/>
          </a:ln>
        </p:spPr>
        <p:txBody>
          <a:bodyPr spcFirstLastPara="1" wrap="square" lIns="91425" tIns="45700" rIns="91425" bIns="45700" anchor="t" anchorCtr="0">
            <a:noAutofit/>
          </a:bodyPr>
          <a:lstStyle>
            <a:lvl1pPr marL="457200" marR="0" lvl="0"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9"/>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23" name="Google Shape;23;p8"/>
          <p:cNvSpPr txBox="1">
            <a:spLocks noGrp="1"/>
          </p:cNvSpPr>
          <p:nvPr>
            <p:ph type="body" idx="1"/>
          </p:nvPr>
        </p:nvSpPr>
        <p:spPr>
          <a:xfrm>
            <a:off x="2193927" y="8960472"/>
            <a:ext cx="19599275" cy="25346257"/>
          </a:xfrm>
          <a:prstGeom prst="rect">
            <a:avLst/>
          </a:prstGeom>
          <a:noFill/>
          <a:ln>
            <a:noFill/>
          </a:ln>
        </p:spPr>
        <p:txBody>
          <a:bodyPr spcFirstLastPara="1" wrap="square" lIns="91425" tIns="45700" rIns="91425" bIns="45700" anchor="t" anchorCtr="0">
            <a:noAutofit/>
          </a:bodyPr>
          <a:lstStyle>
            <a:lvl1pPr marL="457200" marR="0" lvl="0" indent="-584200" algn="l" rtl="0">
              <a:lnSpc>
                <a:spcPct val="100000"/>
              </a:lnSpc>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
        <p:nvSpPr>
          <p:cNvPr id="24" name="Google Shape;24;p8"/>
          <p:cNvSpPr txBox="1">
            <a:spLocks noGrp="1"/>
          </p:cNvSpPr>
          <p:nvPr>
            <p:ph type="body" idx="2"/>
          </p:nvPr>
        </p:nvSpPr>
        <p:spPr>
          <a:xfrm>
            <a:off x="22098000" y="8960472"/>
            <a:ext cx="19599276" cy="25346257"/>
          </a:xfrm>
          <a:prstGeom prst="rect">
            <a:avLst/>
          </a:prstGeom>
          <a:noFill/>
          <a:ln>
            <a:noFill/>
          </a:ln>
        </p:spPr>
        <p:txBody>
          <a:bodyPr spcFirstLastPara="1" wrap="square" lIns="91425" tIns="45700" rIns="91425" bIns="45700" anchor="t" anchorCtr="0">
            <a:noAutofit/>
          </a:bodyPr>
          <a:lstStyle>
            <a:lvl1pPr marL="457200" marR="0" lvl="0" indent="-584200" algn="l" rtl="0">
              <a:lnSpc>
                <a:spcPct val="100000"/>
              </a:lnSpc>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27" name="Google Shape;27;p9"/>
          <p:cNvSpPr txBox="1">
            <a:spLocks noGrp="1"/>
          </p:cNvSpPr>
          <p:nvPr>
            <p:ph type="body" idx="1"/>
          </p:nvPr>
        </p:nvSpPr>
        <p:spPr>
          <a:xfrm>
            <a:off x="2193926" y="8596198"/>
            <a:ext cx="19392900" cy="3584188"/>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lnSpc>
                <a:spcPct val="100000"/>
              </a:lnSpc>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lnSpc>
                <a:spcPct val="100000"/>
              </a:lnSpc>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28" name="Google Shape;28;p9"/>
          <p:cNvSpPr txBox="1">
            <a:spLocks noGrp="1"/>
          </p:cNvSpPr>
          <p:nvPr>
            <p:ph type="body" idx="2"/>
          </p:nvPr>
        </p:nvSpPr>
        <p:spPr>
          <a:xfrm>
            <a:off x="2193926" y="12180385"/>
            <a:ext cx="19392900" cy="22126342"/>
          </a:xfrm>
          <a:prstGeom prst="rect">
            <a:avLst/>
          </a:prstGeom>
          <a:noFill/>
          <a:ln>
            <a:noFill/>
          </a:ln>
        </p:spPr>
        <p:txBody>
          <a:bodyPr spcFirstLastPara="1" wrap="square" lIns="91425" tIns="45700" rIns="91425" bIns="45700" anchor="t" anchorCtr="0">
            <a:noAutofit/>
          </a:bodyPr>
          <a:lstStyle>
            <a:lvl1pPr marL="457200" marR="0" lvl="0"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
        <p:nvSpPr>
          <p:cNvPr id="29" name="Google Shape;29;p9"/>
          <p:cNvSpPr txBox="1">
            <a:spLocks noGrp="1"/>
          </p:cNvSpPr>
          <p:nvPr>
            <p:ph type="body" idx="3"/>
          </p:nvPr>
        </p:nvSpPr>
        <p:spPr>
          <a:xfrm>
            <a:off x="22294852" y="8596198"/>
            <a:ext cx="19402426" cy="3584188"/>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lnSpc>
                <a:spcPct val="100000"/>
              </a:lnSpc>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lnSpc>
                <a:spcPct val="100000"/>
              </a:lnSpc>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30" name="Google Shape;30;p9"/>
          <p:cNvSpPr txBox="1">
            <a:spLocks noGrp="1"/>
          </p:cNvSpPr>
          <p:nvPr>
            <p:ph type="body" idx="4"/>
          </p:nvPr>
        </p:nvSpPr>
        <p:spPr>
          <a:xfrm>
            <a:off x="22294852" y="12180385"/>
            <a:ext cx="19402426" cy="22126342"/>
          </a:xfrm>
          <a:prstGeom prst="rect">
            <a:avLst/>
          </a:prstGeom>
          <a:noFill/>
          <a:ln>
            <a:noFill/>
          </a:ln>
        </p:spPr>
        <p:txBody>
          <a:bodyPr spcFirstLastPara="1" wrap="square" lIns="91425" tIns="45700" rIns="91425" bIns="45700" anchor="t" anchorCtr="0">
            <a:noAutofit/>
          </a:bodyPr>
          <a:lstStyle>
            <a:lvl1pPr marL="457200" marR="0" lvl="0"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10"/>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2193926" y="1528646"/>
            <a:ext cx="14439900" cy="6508132"/>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4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35" name="Google Shape;35;p11"/>
          <p:cNvSpPr txBox="1">
            <a:spLocks noGrp="1"/>
          </p:cNvSpPr>
          <p:nvPr>
            <p:ph type="body" idx="1"/>
          </p:nvPr>
        </p:nvSpPr>
        <p:spPr>
          <a:xfrm>
            <a:off x="17160877" y="1528648"/>
            <a:ext cx="24536399" cy="32778079"/>
          </a:xfrm>
          <a:prstGeom prst="rect">
            <a:avLst/>
          </a:prstGeom>
          <a:noFill/>
          <a:ln>
            <a:noFill/>
          </a:ln>
        </p:spPr>
        <p:txBody>
          <a:bodyPr spcFirstLastPara="1" wrap="square" lIns="91425" tIns="45700" rIns="91425" bIns="45700" anchor="t" anchorCtr="0">
            <a:noAutofit/>
          </a:bodyPr>
          <a:lstStyle>
            <a:lvl1pPr marL="457200" marR="0" lvl="0" indent="-635000" algn="l" rtl="0">
              <a:lnSpc>
                <a:spcPct val="100000"/>
              </a:lnSpc>
              <a:spcBef>
                <a:spcPts val="1280"/>
              </a:spcBef>
              <a:spcAft>
                <a:spcPts val="0"/>
              </a:spcAft>
              <a:buClr>
                <a:schemeClr val="dk1"/>
              </a:buClr>
              <a:buSzPts val="6400"/>
              <a:buFont typeface="Arial"/>
              <a:buChar char="•"/>
              <a:defRPr sz="6400" b="0" i="0" u="none" strike="noStrike" cap="none">
                <a:solidFill>
                  <a:schemeClr val="dk1"/>
                </a:solidFill>
                <a:latin typeface="Arial"/>
                <a:ea typeface="Arial"/>
                <a:cs typeface="Arial"/>
                <a:sym typeface="Arial"/>
              </a:defRPr>
            </a:lvl1pPr>
            <a:lvl2pPr marL="914400" marR="0" lvl="1" indent="-584200" algn="l" rtl="0">
              <a:lnSpc>
                <a:spcPct val="100000"/>
              </a:lnSpc>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2pPr>
            <a:lvl3pPr marL="1371600" marR="0" lvl="2"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3pPr>
            <a:lvl4pPr marL="1828800" marR="0" lvl="3"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4pPr>
            <a:lvl5pPr marL="2286000" marR="0" lvl="4"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5pPr>
            <a:lvl6pPr marL="2743200" marR="0" lvl="5"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L="3200400" marR="0" lvl="6"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L="3657600" marR="0" lvl="7"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L="4114800" marR="0" lvl="8"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36" name="Google Shape;36;p11"/>
          <p:cNvSpPr txBox="1">
            <a:spLocks noGrp="1"/>
          </p:cNvSpPr>
          <p:nvPr>
            <p:ph type="body" idx="2"/>
          </p:nvPr>
        </p:nvSpPr>
        <p:spPr>
          <a:xfrm>
            <a:off x="2193926" y="8036779"/>
            <a:ext cx="14439900" cy="262699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7"/>
        <p:cNvGrpSpPr/>
        <p:nvPr/>
      </p:nvGrpSpPr>
      <p:grpSpPr>
        <a:xfrm>
          <a:off x="0" y="0"/>
          <a:ext cx="0" cy="0"/>
          <a:chOff x="0" y="0"/>
          <a:chExt cx="0" cy="0"/>
        </a:xfrm>
      </p:grpSpPr>
      <p:sp>
        <p:nvSpPr>
          <p:cNvPr id="38" name="Google Shape;38;p12"/>
          <p:cNvSpPr txBox="1">
            <a:spLocks noGrp="1"/>
          </p:cNvSpPr>
          <p:nvPr>
            <p:ph type="title"/>
          </p:nvPr>
        </p:nvSpPr>
        <p:spPr>
          <a:xfrm>
            <a:off x="8604251" y="26884663"/>
            <a:ext cx="26333450" cy="3171129"/>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4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39" name="Google Shape;39;p12"/>
          <p:cNvSpPr>
            <a:spLocks noGrp="1"/>
          </p:cNvSpPr>
          <p:nvPr>
            <p:ph type="pic" idx="2"/>
          </p:nvPr>
        </p:nvSpPr>
        <p:spPr>
          <a:xfrm>
            <a:off x="8604251" y="3431325"/>
            <a:ext cx="26333450" cy="23043529"/>
          </a:xfrm>
          <a:prstGeom prst="rect">
            <a:avLst/>
          </a:prstGeom>
          <a:noFill/>
          <a:ln>
            <a:noFill/>
          </a:ln>
        </p:spPr>
      </p:sp>
      <p:sp>
        <p:nvSpPr>
          <p:cNvPr id="40" name="Google Shape;40;p12"/>
          <p:cNvSpPr txBox="1">
            <a:spLocks noGrp="1"/>
          </p:cNvSpPr>
          <p:nvPr>
            <p:ph type="body" idx="1"/>
          </p:nvPr>
        </p:nvSpPr>
        <p:spPr>
          <a:xfrm>
            <a:off x="8604251" y="30055791"/>
            <a:ext cx="26333450" cy="450788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400"/>
              <a:buFont typeface="Arial"/>
              <a:buNone/>
            </a:pPr>
            <a:endParaRPr sz="10400" b="1" i="0" u="none" strike="noStrike" cap="non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400"/>
              <a:buFont typeface="Arial"/>
              <a:buNone/>
            </a:pPr>
            <a:endParaRPr sz="10400" b="1" i="0" u="none" strike="noStrike" cap="none">
              <a:solidFill>
                <a:schemeClr val="dk1"/>
              </a:solidFill>
              <a:latin typeface="Arial"/>
              <a:ea typeface="Arial"/>
              <a:cs typeface="Arial"/>
              <a:sym typeface="Arial"/>
            </a:endParaRPr>
          </a:p>
        </p:txBody>
      </p:sp>
      <p:pic>
        <p:nvPicPr>
          <p:cNvPr id="12" name="Google Shape;12;p3"/>
          <p:cNvPicPr preferRelativeResize="0"/>
          <p:nvPr/>
        </p:nvPicPr>
        <p:blipFill rotWithShape="1">
          <a:blip r:embed="rId13">
            <a:alphaModFix/>
          </a:blip>
          <a:srcRect/>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w="317500" cap="flat" cmpd="sng">
            <a:solidFill>
              <a:srgbClr val="B5AF67"/>
            </a:solidFill>
            <a:prstDash val="solid"/>
            <a:round/>
            <a:headEnd type="none" w="sm" len="sm"/>
            <a:tailEnd type="none" w="sm" len="sm"/>
          </a:ln>
        </p:spPr>
      </p:cxnSp>
      <p:cxnSp>
        <p:nvCxnSpPr>
          <p:cNvPr id="14" name="Google Shape;14;p3"/>
          <p:cNvCxnSpPr/>
          <p:nvPr/>
        </p:nvCxnSpPr>
        <p:spPr>
          <a:xfrm>
            <a:off x="-48126" y="38351831"/>
            <a:ext cx="43946946" cy="52968"/>
          </a:xfrm>
          <a:prstGeom prst="straightConnector1">
            <a:avLst/>
          </a:prstGeom>
          <a:noFill/>
          <a:ln w="381000" cap="flat" cmpd="sng">
            <a:solidFill>
              <a:srgbClr val="B5AF67"/>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
          <p:cNvSpPr txBox="1"/>
          <p:nvPr/>
        </p:nvSpPr>
        <p:spPr>
          <a:xfrm>
            <a:off x="8179092" y="1105750"/>
            <a:ext cx="33564300" cy="5014950"/>
          </a:xfrm>
          <a:prstGeom prst="rect">
            <a:avLst/>
          </a:prstGeom>
          <a:noFill/>
          <a:ln>
            <a:noFill/>
          </a:ln>
        </p:spPr>
        <p:txBody>
          <a:bodyPr spcFirstLastPara="1" wrap="square" lIns="89675" tIns="44825" rIns="89675" bIns="44825" anchor="t" anchorCtr="0">
            <a:spAutoFit/>
          </a:bodyPr>
          <a:lstStyle/>
          <a:p>
            <a:pPr marL="0" marR="0" lvl="0" indent="0" algn="ctr" rtl="0">
              <a:lnSpc>
                <a:spcPct val="100000"/>
              </a:lnSpc>
              <a:spcBef>
                <a:spcPts val="0"/>
              </a:spcBef>
              <a:spcAft>
                <a:spcPts val="0"/>
              </a:spcAft>
              <a:buClr>
                <a:srgbClr val="000000"/>
              </a:buClr>
              <a:buSzPts val="6600"/>
              <a:buFont typeface="Arial"/>
              <a:buNone/>
            </a:pPr>
            <a:r>
              <a:rPr lang="en-US" sz="8000" b="1" dirty="0">
                <a:solidFill>
                  <a:srgbClr val="000000"/>
                </a:solidFill>
                <a:effectLst/>
                <a:latin typeface="Calibri" panose="020F0502020204030204" pitchFamily="34" charset="0"/>
                <a:cs typeface="Calibri" panose="020F0502020204030204" pitchFamily="34" charset="0"/>
              </a:rPr>
              <a:t>The Relationship Between Mental Health Concerns in College Students </a:t>
            </a:r>
          </a:p>
          <a:p>
            <a:pPr marL="0" marR="0" lvl="0" indent="0" algn="ctr" rtl="0">
              <a:lnSpc>
                <a:spcPct val="100000"/>
              </a:lnSpc>
              <a:spcBef>
                <a:spcPts val="0"/>
              </a:spcBef>
              <a:spcAft>
                <a:spcPts val="0"/>
              </a:spcAft>
              <a:buClr>
                <a:srgbClr val="000000"/>
              </a:buClr>
              <a:buSzPts val="6600"/>
              <a:buFont typeface="Arial"/>
              <a:buNone/>
            </a:pPr>
            <a:r>
              <a:rPr lang="en-US" sz="8000" b="1" dirty="0">
                <a:solidFill>
                  <a:srgbClr val="000000"/>
                </a:solidFill>
                <a:effectLst/>
                <a:latin typeface="Calibri" panose="020F0502020204030204" pitchFamily="34" charset="0"/>
                <a:cs typeface="Calibri" panose="020F0502020204030204" pitchFamily="34" charset="0"/>
              </a:rPr>
              <a:t>and Adverse Childhood Experiences (ACEs)</a:t>
            </a:r>
            <a:endParaRPr lang="en-US" sz="8000" b="1" dirty="0">
              <a:solidFill>
                <a:schemeClr val="dk1"/>
              </a:solidFill>
              <a:latin typeface="Calibri" panose="020F0502020204030204" pitchFamily="34" charset="0"/>
              <a:ea typeface="Calibri"/>
              <a:cs typeface="Calibri" panose="020F0502020204030204" pitchFamily="34" charset="0"/>
              <a:sym typeface="Calibri"/>
            </a:endParaRPr>
          </a:p>
          <a:p>
            <a:pPr marL="0" marR="0" lvl="0" indent="0" algn="ctr" rtl="0">
              <a:lnSpc>
                <a:spcPct val="100000"/>
              </a:lnSpc>
              <a:spcBef>
                <a:spcPts val="2400"/>
              </a:spcBef>
              <a:spcAft>
                <a:spcPts val="0"/>
              </a:spcAft>
              <a:buClr>
                <a:srgbClr val="000000"/>
              </a:buClr>
              <a:buSzPts val="6600"/>
              <a:buFont typeface="Arial"/>
              <a:buNone/>
            </a:pPr>
            <a:r>
              <a:rPr lang="en-US" sz="6600" b="1" dirty="0">
                <a:solidFill>
                  <a:schemeClr val="dk1"/>
                </a:solidFill>
                <a:latin typeface="Calibri"/>
                <a:ea typeface="Calibri"/>
                <a:cs typeface="Calibri"/>
                <a:sym typeface="Calibri"/>
              </a:rPr>
              <a:t>Kayla E. Davis</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2400"/>
              </a:spcBef>
              <a:spcAft>
                <a:spcPts val="0"/>
              </a:spcAft>
              <a:buClr>
                <a:srgbClr val="000000"/>
              </a:buClr>
              <a:buSzPts val="5400"/>
              <a:buFont typeface="Arial"/>
              <a:buNone/>
            </a:pPr>
            <a:r>
              <a:rPr lang="en-US" sz="5400" b="1" i="0" u="none" strike="noStrike" cap="none" dirty="0">
                <a:solidFill>
                  <a:schemeClr val="dk1"/>
                </a:solidFill>
                <a:latin typeface="Calibri"/>
                <a:ea typeface="Calibri"/>
                <a:cs typeface="Calibri"/>
                <a:sym typeface="Calibri"/>
              </a:rPr>
              <a:t>Faculty Advisor: Dr. Travis W. Conradt, School of Psychology, Florida Institute of Technology</a:t>
            </a:r>
            <a:endParaRPr sz="4800" b="1" i="0" u="none" strike="noStrike" cap="none" dirty="0">
              <a:solidFill>
                <a:schemeClr val="dk1"/>
              </a:solidFill>
              <a:latin typeface="Calibri"/>
              <a:ea typeface="Calibri"/>
              <a:cs typeface="Calibri"/>
              <a:sym typeface="Calibri"/>
            </a:endParaRPr>
          </a:p>
        </p:txBody>
      </p:sp>
      <p:sp>
        <p:nvSpPr>
          <p:cNvPr id="51" name="Google Shape;51;p1"/>
          <p:cNvSpPr txBox="1"/>
          <p:nvPr/>
        </p:nvSpPr>
        <p:spPr>
          <a:xfrm>
            <a:off x="8086727" y="7273927"/>
            <a:ext cx="184731" cy="169277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400"/>
              <a:buFont typeface="Arial"/>
              <a:buNone/>
            </a:pPr>
            <a:endParaRPr sz="10400" b="1" i="0" u="none" strike="noStrike" cap="none">
              <a:solidFill>
                <a:schemeClr val="dk1"/>
              </a:solidFill>
              <a:latin typeface="Calibri"/>
              <a:ea typeface="Calibri"/>
              <a:cs typeface="Calibri"/>
              <a:sym typeface="Calibri"/>
            </a:endParaRPr>
          </a:p>
        </p:txBody>
      </p:sp>
      <p:graphicFrame>
        <p:nvGraphicFramePr>
          <p:cNvPr id="52" name="Google Shape;52;p1"/>
          <p:cNvGraphicFramePr/>
          <p:nvPr>
            <p:extLst>
              <p:ext uri="{D42A27DB-BD31-4B8C-83A1-F6EECF244321}">
                <p14:modId xmlns:p14="http://schemas.microsoft.com/office/powerpoint/2010/main" val="1987100863"/>
              </p:ext>
            </p:extLst>
          </p:nvPr>
        </p:nvGraphicFramePr>
        <p:xfrm>
          <a:off x="1107851" y="7065901"/>
          <a:ext cx="13957751" cy="12679700"/>
        </p:xfrm>
        <a:graphic>
          <a:graphicData uri="http://schemas.openxmlformats.org/drawingml/2006/table">
            <a:tbl>
              <a:tblPr firstRow="1" bandRow="1">
                <a:noFill/>
                <a:tableStyleId>{FE3CA08B-9768-4BA8-ADFF-038C8274CAF7}</a:tableStyleId>
              </a:tblPr>
              <a:tblGrid>
                <a:gridCol w="13957751">
                  <a:extLst>
                    <a:ext uri="{9D8B030D-6E8A-4147-A177-3AD203B41FA5}">
                      <a16:colId xmlns:a16="http://schemas.microsoft.com/office/drawing/2014/main" val="20000"/>
                    </a:ext>
                  </a:extLst>
                </a:gridCol>
              </a:tblGrid>
              <a:tr h="783540">
                <a:tc>
                  <a:txBody>
                    <a:bodyPr/>
                    <a:lstStyle/>
                    <a:p>
                      <a:pPr marL="0" marR="0" lvl="0" indent="0" algn="l" rtl="0">
                        <a:lnSpc>
                          <a:spcPct val="100000"/>
                        </a:lnSpc>
                        <a:spcBef>
                          <a:spcPts val="0"/>
                        </a:spcBef>
                        <a:spcAft>
                          <a:spcPts val="0"/>
                        </a:spcAft>
                        <a:buClr>
                          <a:srgbClr val="000000"/>
                        </a:buClr>
                        <a:buSzPts val="9600"/>
                        <a:buFont typeface="Arial"/>
                        <a:buNone/>
                      </a:pPr>
                      <a:r>
                        <a:rPr lang="en-US" sz="6600" dirty="0">
                          <a:solidFill>
                            <a:srgbClr val="000000"/>
                          </a:solidFill>
                          <a:latin typeface="Calibri"/>
                          <a:ea typeface="Calibri"/>
                          <a:cs typeface="Calibri"/>
                          <a:sym typeface="Calibri"/>
                        </a:rPr>
                        <a:t> </a:t>
                      </a:r>
                      <a:r>
                        <a:rPr lang="en-US" sz="6600" u="none" strike="noStrike" cap="none" dirty="0">
                          <a:solidFill>
                            <a:srgbClr val="000000"/>
                          </a:solidFill>
                          <a:latin typeface="Calibri"/>
                          <a:ea typeface="Calibri"/>
                          <a:cs typeface="Calibri"/>
                          <a:sym typeface="Calibri"/>
                        </a:rPr>
                        <a:t>Background</a:t>
                      </a:r>
                      <a:endParaRPr sz="6600" u="none" strike="noStrike" cap="none" dirty="0"/>
                    </a:p>
                  </a:txBody>
                  <a:tcPr marL="91450" marR="91450" marT="45725" marB="45725" anchor="ctr">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11443246">
                <a:tc>
                  <a:txBody>
                    <a:bodyPr/>
                    <a:lstStyle/>
                    <a:p>
                      <a:pPr marL="685800" lvl="0" indent="-685800" algn="l" rtl="0">
                        <a:lnSpc>
                          <a:spcPct val="100000"/>
                        </a:lnSpc>
                        <a:spcBef>
                          <a:spcPts val="800"/>
                        </a:spcBef>
                        <a:spcAft>
                          <a:spcPts val="0"/>
                        </a:spcAft>
                        <a:buClr>
                          <a:schemeClr val="dk1"/>
                        </a:buClr>
                        <a:buSzPts val="4800"/>
                        <a:buFont typeface="Calibri"/>
                        <a:buChar char="•"/>
                      </a:pPr>
                      <a:r>
                        <a:rPr lang="en-US" sz="4400" dirty="0">
                          <a:latin typeface="Calibri"/>
                          <a:ea typeface="Calibri"/>
                          <a:cs typeface="Calibri"/>
                          <a:sym typeface="Calibri"/>
                        </a:rPr>
                        <a:t>Adverse Childhood Experiences (ACEs) increase one’s risk of mental health problems, including depression, anxiety, academic distress, substance use, and suicidality in adulthood (Daníelsdóttir et al., 2024; Watts et al., 2023). </a:t>
                      </a:r>
                    </a:p>
                    <a:p>
                      <a:pPr marL="685800" lvl="0" indent="-685800" algn="l" rtl="0">
                        <a:lnSpc>
                          <a:spcPct val="100000"/>
                        </a:lnSpc>
                        <a:spcBef>
                          <a:spcPts val="800"/>
                        </a:spcBef>
                        <a:spcAft>
                          <a:spcPts val="0"/>
                        </a:spcAft>
                        <a:buClr>
                          <a:schemeClr val="dk1"/>
                        </a:buClr>
                        <a:buSzPts val="4800"/>
                        <a:buFont typeface="Calibri"/>
                        <a:buChar char="•"/>
                      </a:pPr>
                      <a:r>
                        <a:rPr lang="en-US" sz="4400" dirty="0">
                          <a:latin typeface="Calibri"/>
                          <a:ea typeface="Calibri"/>
                          <a:cs typeface="Calibri"/>
                          <a:sym typeface="Calibri"/>
                        </a:rPr>
                        <a:t>These challenges are pertinent during the transitional-college years, a critical developmental period marked by high stress and identity formation. </a:t>
                      </a:r>
                    </a:p>
                    <a:p>
                      <a:pPr marL="685800" lvl="0" indent="-685800" algn="l" rtl="0">
                        <a:lnSpc>
                          <a:spcPct val="100000"/>
                        </a:lnSpc>
                        <a:spcBef>
                          <a:spcPts val="800"/>
                        </a:spcBef>
                        <a:spcAft>
                          <a:spcPts val="0"/>
                        </a:spcAft>
                        <a:buClr>
                          <a:schemeClr val="dk1"/>
                        </a:buClr>
                        <a:buSzPts val="4800"/>
                        <a:buFont typeface="Calibri"/>
                        <a:buChar char="•"/>
                      </a:pPr>
                      <a:r>
                        <a:rPr lang="en-US" sz="4400" dirty="0">
                          <a:latin typeface="Calibri"/>
                          <a:ea typeface="Calibri"/>
                          <a:cs typeface="Calibri"/>
                          <a:sym typeface="Calibri"/>
                        </a:rPr>
                        <a:t>Early-life adversity can negatively impact emotional regulation and coping, placing affected students at greater risk for mental health issues that interfere with academic and social success (Locke et al., 2011). </a:t>
                      </a:r>
                    </a:p>
                    <a:p>
                      <a:pPr marL="685800" lvl="0" indent="-685800" algn="l" rtl="0">
                        <a:lnSpc>
                          <a:spcPct val="100000"/>
                        </a:lnSpc>
                        <a:spcBef>
                          <a:spcPts val="800"/>
                        </a:spcBef>
                        <a:spcAft>
                          <a:spcPts val="0"/>
                        </a:spcAft>
                        <a:buClr>
                          <a:schemeClr val="dk1"/>
                        </a:buClr>
                        <a:buSzPts val="4800"/>
                        <a:buFont typeface="Calibri"/>
                        <a:buChar char="•"/>
                      </a:pPr>
                      <a:r>
                        <a:rPr lang="en-US" sz="4400" dirty="0" err="1">
                          <a:latin typeface="Calibri"/>
                          <a:ea typeface="Calibri"/>
                          <a:cs typeface="Calibri"/>
                          <a:sym typeface="Calibri"/>
                        </a:rPr>
                        <a:t>Karatekin</a:t>
                      </a:r>
                      <a:r>
                        <a:rPr lang="en-US" sz="4400" dirty="0">
                          <a:latin typeface="Calibri"/>
                          <a:ea typeface="Calibri"/>
                          <a:cs typeface="Calibri"/>
                          <a:sym typeface="Calibri"/>
                        </a:rPr>
                        <a:t> (2018) found that college students with more cumulative ACEs reported having more current stressful events. ACEs then predicted mental health problems indirectly (mediation) by increasing current stressors.</a:t>
                      </a:r>
                    </a:p>
                  </a:txBody>
                  <a:tcPr marL="274325" marR="274325" marT="274325" marB="2743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bl>
          </a:graphicData>
        </a:graphic>
      </p:graphicFrame>
      <p:graphicFrame>
        <p:nvGraphicFramePr>
          <p:cNvPr id="2" name="Table 1">
            <a:extLst>
              <a:ext uri="{FF2B5EF4-FFF2-40B4-BE49-F238E27FC236}">
                <a16:creationId xmlns:a16="http://schemas.microsoft.com/office/drawing/2014/main" id="{0E91EFFE-5E48-D233-1BD5-56DE9763790E}"/>
              </a:ext>
            </a:extLst>
          </p:cNvPr>
          <p:cNvGraphicFramePr>
            <a:graphicFrameLocks noGrp="1"/>
          </p:cNvGraphicFramePr>
          <p:nvPr>
            <p:extLst>
              <p:ext uri="{D42A27DB-BD31-4B8C-83A1-F6EECF244321}">
                <p14:modId xmlns:p14="http://schemas.microsoft.com/office/powerpoint/2010/main" val="1477049147"/>
              </p:ext>
            </p:extLst>
          </p:nvPr>
        </p:nvGraphicFramePr>
        <p:xfrm>
          <a:off x="15658987" y="7151819"/>
          <a:ext cx="27346914" cy="13256102"/>
        </p:xfrm>
        <a:graphic>
          <a:graphicData uri="http://schemas.openxmlformats.org/drawingml/2006/table">
            <a:tbl>
              <a:tblPr firstRow="1" bandRow="1">
                <a:tableStyleId>{5940675A-B579-460E-94D1-54222C63F5DA}</a:tableStyleId>
              </a:tblPr>
              <a:tblGrid>
                <a:gridCol w="3615041">
                  <a:extLst>
                    <a:ext uri="{9D8B030D-6E8A-4147-A177-3AD203B41FA5}">
                      <a16:colId xmlns:a16="http://schemas.microsoft.com/office/drawing/2014/main" val="855870265"/>
                    </a:ext>
                  </a:extLst>
                </a:gridCol>
                <a:gridCol w="8243032">
                  <a:extLst>
                    <a:ext uri="{9D8B030D-6E8A-4147-A177-3AD203B41FA5}">
                      <a16:colId xmlns:a16="http://schemas.microsoft.com/office/drawing/2014/main" val="375530934"/>
                    </a:ext>
                  </a:extLst>
                </a:gridCol>
                <a:gridCol w="1488559">
                  <a:extLst>
                    <a:ext uri="{9D8B030D-6E8A-4147-A177-3AD203B41FA5}">
                      <a16:colId xmlns:a16="http://schemas.microsoft.com/office/drawing/2014/main" val="4265598007"/>
                    </a:ext>
                  </a:extLst>
                </a:gridCol>
                <a:gridCol w="1709042">
                  <a:extLst>
                    <a:ext uri="{9D8B030D-6E8A-4147-A177-3AD203B41FA5}">
                      <a16:colId xmlns:a16="http://schemas.microsoft.com/office/drawing/2014/main" val="4164658137"/>
                    </a:ext>
                  </a:extLst>
                </a:gridCol>
                <a:gridCol w="2445488">
                  <a:extLst>
                    <a:ext uri="{9D8B030D-6E8A-4147-A177-3AD203B41FA5}">
                      <a16:colId xmlns:a16="http://schemas.microsoft.com/office/drawing/2014/main" val="3571497867"/>
                    </a:ext>
                  </a:extLst>
                </a:gridCol>
                <a:gridCol w="1230719">
                  <a:extLst>
                    <a:ext uri="{9D8B030D-6E8A-4147-A177-3AD203B41FA5}">
                      <a16:colId xmlns:a16="http://schemas.microsoft.com/office/drawing/2014/main" val="707026598"/>
                    </a:ext>
                  </a:extLst>
                </a:gridCol>
                <a:gridCol w="1230719">
                  <a:extLst>
                    <a:ext uri="{9D8B030D-6E8A-4147-A177-3AD203B41FA5}">
                      <a16:colId xmlns:a16="http://schemas.microsoft.com/office/drawing/2014/main" val="4131232433"/>
                    </a:ext>
                  </a:extLst>
                </a:gridCol>
                <a:gridCol w="1230719">
                  <a:extLst>
                    <a:ext uri="{9D8B030D-6E8A-4147-A177-3AD203B41FA5}">
                      <a16:colId xmlns:a16="http://schemas.microsoft.com/office/drawing/2014/main" val="4287073355"/>
                    </a:ext>
                  </a:extLst>
                </a:gridCol>
                <a:gridCol w="1230719">
                  <a:extLst>
                    <a:ext uri="{9D8B030D-6E8A-4147-A177-3AD203B41FA5}">
                      <a16:colId xmlns:a16="http://schemas.microsoft.com/office/drawing/2014/main" val="413704803"/>
                    </a:ext>
                  </a:extLst>
                </a:gridCol>
                <a:gridCol w="1230719">
                  <a:extLst>
                    <a:ext uri="{9D8B030D-6E8A-4147-A177-3AD203B41FA5}">
                      <a16:colId xmlns:a16="http://schemas.microsoft.com/office/drawing/2014/main" val="3256145205"/>
                    </a:ext>
                  </a:extLst>
                </a:gridCol>
                <a:gridCol w="1230719">
                  <a:extLst>
                    <a:ext uri="{9D8B030D-6E8A-4147-A177-3AD203B41FA5}">
                      <a16:colId xmlns:a16="http://schemas.microsoft.com/office/drawing/2014/main" val="3541731329"/>
                    </a:ext>
                  </a:extLst>
                </a:gridCol>
                <a:gridCol w="1230719">
                  <a:extLst>
                    <a:ext uri="{9D8B030D-6E8A-4147-A177-3AD203B41FA5}">
                      <a16:colId xmlns:a16="http://schemas.microsoft.com/office/drawing/2014/main" val="1870645066"/>
                    </a:ext>
                  </a:extLst>
                </a:gridCol>
                <a:gridCol w="1230719">
                  <a:extLst>
                    <a:ext uri="{9D8B030D-6E8A-4147-A177-3AD203B41FA5}">
                      <a16:colId xmlns:a16="http://schemas.microsoft.com/office/drawing/2014/main" val="3354015865"/>
                    </a:ext>
                  </a:extLst>
                </a:gridCol>
              </a:tblGrid>
              <a:tr h="713890">
                <a:tc gridSpan="13">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u="none" strike="noStrike" cap="none" dirty="0">
                          <a:latin typeface="Calibri"/>
                          <a:ea typeface="Calibri"/>
                          <a:cs typeface="Calibri"/>
                          <a:sym typeface="Calibri"/>
                        </a:rPr>
                        <a:t>Table 1. </a:t>
                      </a:r>
                      <a:r>
                        <a:rPr lang="en-US" sz="3200" b="0" i="1" u="none" strike="noStrike" cap="none" dirty="0">
                          <a:latin typeface="Calibri"/>
                          <a:ea typeface="Calibri"/>
                          <a:cs typeface="Calibri"/>
                          <a:sym typeface="Calibri"/>
                        </a:rPr>
                        <a:t>Study Measures, Descriptives, and Bivariate Correlations</a:t>
                      </a:r>
                      <a:endParaRPr lang="en-US" sz="3200" b="1"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b="1"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3200" b="1" i="1"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3200" b="1"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3200" b="1"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b="1"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b="1"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b="1"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b="1"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b="1"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b="1"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b="1"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b="1"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5152911"/>
                  </a:ext>
                </a:extLst>
              </a:tr>
              <a:tr h="713890">
                <a:tc>
                  <a:txBody>
                    <a:bodyPr/>
                    <a:lstStyle/>
                    <a:p>
                      <a:pPr algn="ctr"/>
                      <a:r>
                        <a:rPr lang="en-US" sz="3200" b="1" dirty="0">
                          <a:latin typeface="Calibri" panose="020F0502020204030204" pitchFamily="34" charset="0"/>
                          <a:cs typeface="Calibri" panose="020F0502020204030204" pitchFamily="34" charset="0"/>
                        </a:rPr>
                        <a:t>Variable </a:t>
                      </a: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1" dirty="0">
                          <a:latin typeface="Calibri" panose="020F0502020204030204" pitchFamily="34" charset="0"/>
                          <a:cs typeface="Calibri" panose="020F0502020204030204" pitchFamily="34" charset="0"/>
                        </a:rPr>
                        <a:t>Measure Description</a:t>
                      </a: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1" i="1" dirty="0">
                          <a:latin typeface="Calibri" panose="020F0502020204030204" pitchFamily="34" charset="0"/>
                          <a:cs typeface="Calibri" panose="020F0502020204030204" pitchFamily="34" charset="0"/>
                        </a:rPr>
                        <a:t>N</a:t>
                      </a: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1" dirty="0">
                          <a:latin typeface="Calibri" panose="020F0502020204030204" pitchFamily="34" charset="0"/>
                          <a:cs typeface="Calibri" panose="020F0502020204030204" pitchFamily="34" charset="0"/>
                        </a:rPr>
                        <a:t>Range</a:t>
                      </a: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1" dirty="0">
                          <a:latin typeface="Calibri" panose="020F0502020204030204" pitchFamily="34" charset="0"/>
                          <a:cs typeface="Calibri" panose="020F0502020204030204" pitchFamily="34" charset="0"/>
                        </a:rPr>
                        <a:t>Mean (</a:t>
                      </a:r>
                      <a:r>
                        <a:rPr lang="en-US" sz="3200" b="1" i="1" dirty="0">
                          <a:latin typeface="Calibri" panose="020F0502020204030204" pitchFamily="34" charset="0"/>
                          <a:cs typeface="Calibri" panose="020F0502020204030204" pitchFamily="34" charset="0"/>
                        </a:rPr>
                        <a:t>SD</a:t>
                      </a:r>
                      <a:r>
                        <a:rPr lang="en-US" sz="3200" b="1" i="0" dirty="0">
                          <a:latin typeface="Calibri" panose="020F0502020204030204" pitchFamily="34" charset="0"/>
                          <a:cs typeface="Calibri" panose="020F0502020204030204" pitchFamily="34" charset="0"/>
                        </a:rPr>
                        <a:t>)</a:t>
                      </a:r>
                      <a:endParaRPr lang="en-US" sz="3200" b="1"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1" dirty="0">
                          <a:latin typeface="Calibri" panose="020F0502020204030204" pitchFamily="34" charset="0"/>
                          <a:cs typeface="Calibri" panose="020F0502020204030204" pitchFamily="34" charset="0"/>
                        </a:rPr>
                        <a:t>1</a:t>
                      </a: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1" dirty="0">
                          <a:latin typeface="Calibri" panose="020F0502020204030204" pitchFamily="34" charset="0"/>
                          <a:cs typeface="Calibri" panose="020F0502020204030204" pitchFamily="34" charset="0"/>
                        </a:rPr>
                        <a:t>2</a:t>
                      </a: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1" dirty="0">
                          <a:latin typeface="Calibri" panose="020F0502020204030204" pitchFamily="34" charset="0"/>
                          <a:cs typeface="Calibri" panose="020F0502020204030204" pitchFamily="34" charset="0"/>
                        </a:rPr>
                        <a:t>3</a:t>
                      </a: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1" dirty="0">
                          <a:latin typeface="Calibri" panose="020F0502020204030204" pitchFamily="34" charset="0"/>
                          <a:cs typeface="Calibri" panose="020F0502020204030204" pitchFamily="34" charset="0"/>
                        </a:rPr>
                        <a:t>4</a:t>
                      </a: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1" dirty="0">
                          <a:latin typeface="Calibri" panose="020F0502020204030204" pitchFamily="34" charset="0"/>
                          <a:cs typeface="Calibri" panose="020F0502020204030204" pitchFamily="34" charset="0"/>
                        </a:rPr>
                        <a:t>5</a:t>
                      </a: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1" dirty="0">
                          <a:latin typeface="Calibri" panose="020F0502020204030204" pitchFamily="34" charset="0"/>
                          <a:cs typeface="Calibri" panose="020F0502020204030204" pitchFamily="34" charset="0"/>
                        </a:rPr>
                        <a:t>6</a:t>
                      </a: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1" dirty="0">
                          <a:latin typeface="Calibri" panose="020F0502020204030204" pitchFamily="34" charset="0"/>
                          <a:cs typeface="Calibri" panose="020F0502020204030204" pitchFamily="34" charset="0"/>
                        </a:rPr>
                        <a:t>7</a:t>
                      </a: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1" dirty="0">
                          <a:latin typeface="Calibri" panose="020F0502020204030204" pitchFamily="34" charset="0"/>
                          <a:cs typeface="Calibri" panose="020F0502020204030204" pitchFamily="34" charset="0"/>
                        </a:rPr>
                        <a:t>8</a:t>
                      </a: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3281050"/>
                  </a:ext>
                </a:extLst>
              </a:tr>
              <a:tr h="984572">
                <a:tc>
                  <a:txBody>
                    <a:bodyPr/>
                    <a:lstStyle/>
                    <a:p>
                      <a:pPr marL="182880" algn="l"/>
                      <a:r>
                        <a:rPr lang="en-US" sz="3200" dirty="0">
                          <a:latin typeface="Calibri" panose="020F0502020204030204" pitchFamily="34" charset="0"/>
                          <a:cs typeface="Calibri" panose="020F0502020204030204" pitchFamily="34" charset="0"/>
                        </a:rPr>
                        <a:t>1. ACEs </a:t>
                      </a:r>
                    </a:p>
                  </a:txBody>
                  <a:tcPr anchor="ctr">
                    <a:lnL w="12700" cmpd="sng">
                      <a:noFill/>
                    </a:lnL>
                    <a:lnR w="12700" cmpd="sng">
                      <a:noFill/>
                    </a:lnR>
                    <a:lnT w="381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800" u="none" strike="noStrike" cap="none" dirty="0">
                          <a:latin typeface="Calibri"/>
                          <a:ea typeface="Calibri"/>
                          <a:cs typeface="Calibri"/>
                          <a:sym typeface="Calibri"/>
                        </a:rPr>
                        <a:t>16 Yes-No questions; Number of ACEs summed to create score</a:t>
                      </a:r>
                      <a:endParaRPr lang="en-US" sz="2800" dirty="0">
                        <a:latin typeface="Calibri"/>
                        <a:ea typeface="Calibri"/>
                        <a:cs typeface="Calibri"/>
                        <a:sym typeface="Calibri"/>
                      </a:endParaRPr>
                    </a:p>
                  </a:txBody>
                  <a:tcPr anchor="ctr">
                    <a:lnL w="12700" cmpd="sng">
                      <a:noFill/>
                    </a:lnL>
                    <a:lnR w="12700" cmpd="sng">
                      <a:noFill/>
                    </a:lnR>
                    <a:lnT w="381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latin typeface="Calibri" panose="020F0502020204030204" pitchFamily="34" charset="0"/>
                          <a:cs typeface="Calibri" panose="020F0502020204030204" pitchFamily="34" charset="0"/>
                        </a:rPr>
                        <a:t>766</a:t>
                      </a:r>
                    </a:p>
                  </a:txBody>
                  <a:tcPr anchor="ctr">
                    <a:lnL w="12700" cmpd="sng">
                      <a:noFill/>
                    </a:lnL>
                    <a:lnR w="12700" cmpd="sng">
                      <a:noFill/>
                    </a:lnR>
                    <a:lnT w="381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latin typeface="Calibri" panose="020F0502020204030204" pitchFamily="34" charset="0"/>
                          <a:cs typeface="Calibri" panose="020F0502020204030204" pitchFamily="34" charset="0"/>
                        </a:rPr>
                        <a:t>0-13</a:t>
                      </a:r>
                    </a:p>
                  </a:txBody>
                  <a:tcPr anchor="ctr">
                    <a:lnL w="12700" cmpd="sng">
                      <a:noFill/>
                    </a:lnL>
                    <a:lnR w="12700" cmpd="sng">
                      <a:noFill/>
                    </a:lnR>
                    <a:lnT w="381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latin typeface="Calibri" panose="020F0502020204030204" pitchFamily="34" charset="0"/>
                          <a:cs typeface="Calibri" panose="020F0502020204030204" pitchFamily="34" charset="0"/>
                        </a:rPr>
                        <a:t>3.38 (3.05)</a:t>
                      </a:r>
                    </a:p>
                  </a:txBody>
                  <a:tcPr anchor="ctr">
                    <a:lnL w="12700" cmpd="sng">
                      <a:noFill/>
                    </a:lnL>
                    <a:lnR w="12700" cmpd="sng">
                      <a:noFill/>
                    </a:lnR>
                    <a:lnT w="381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381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381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381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381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381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381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381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3810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06001247"/>
                  </a:ext>
                </a:extLst>
              </a:tr>
              <a:tr h="1060418">
                <a:tc>
                  <a:txBody>
                    <a:bodyPr/>
                    <a:lstStyle/>
                    <a:p>
                      <a:pPr marL="182880" algn="l"/>
                      <a:r>
                        <a:rPr lang="en-US" sz="3200" dirty="0">
                          <a:latin typeface="Calibri" panose="020F0502020204030204" pitchFamily="34" charset="0"/>
                          <a:cs typeface="Calibri" panose="020F0502020204030204" pitchFamily="34" charset="0"/>
                        </a:rPr>
                        <a:t>2. Income Level</a:t>
                      </a:r>
                    </a:p>
                  </a:txBody>
                  <a:tcPr anchor="ctr">
                    <a:lnL w="12700" cmpd="sng">
                      <a:noFill/>
                    </a:lnL>
                    <a:lnR w="12700" cmpd="sng">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l"/>
                      <a:r>
                        <a:rPr lang="en-US" sz="2800" b="0" dirty="0">
                          <a:latin typeface="Calibri" panose="020F0502020204030204" pitchFamily="34" charset="0"/>
                          <a:cs typeface="Calibri" panose="020F0502020204030204" pitchFamily="34" charset="0"/>
                        </a:rPr>
                        <a:t>Proxy for SES; 14 ordinal income brackets indicating parents' or personal income bracket </a:t>
                      </a:r>
                    </a:p>
                  </a:txBody>
                  <a:tcPr anchor="ctr">
                    <a:lnL w="12700" cmpd="sng">
                      <a:noFill/>
                    </a:lnL>
                    <a:lnR w="12700" cmpd="sng">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3200" b="0" dirty="0">
                          <a:latin typeface="Calibri" panose="020F0502020204030204" pitchFamily="34" charset="0"/>
                          <a:cs typeface="Calibri" panose="020F0502020204030204" pitchFamily="34" charset="0"/>
                        </a:rPr>
                        <a:t>721</a:t>
                      </a:r>
                    </a:p>
                  </a:txBody>
                  <a:tcPr anchor="ctr">
                    <a:lnL w="12700" cmpd="sng">
                      <a:noFill/>
                    </a:lnL>
                    <a:lnR w="12700" cmpd="sng">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32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t>
                      </a:r>
                      <a:r>
                        <a:rPr lang="en-US" sz="3200" b="0" dirty="0">
                          <a:latin typeface="Calibri" panose="020F0502020204030204" pitchFamily="34" charset="0"/>
                          <a:cs typeface="Calibri" panose="020F0502020204030204" pitchFamily="34" charset="0"/>
                        </a:rPr>
                        <a:t>.25</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376813565"/>
                  </a:ext>
                </a:extLst>
              </a:tr>
              <a:tr h="1464585">
                <a:tc>
                  <a:txBody>
                    <a:bodyPr/>
                    <a:lstStyle/>
                    <a:p>
                      <a:pPr marL="182880" algn="l"/>
                      <a:r>
                        <a:rPr lang="en-US" sz="3200" dirty="0">
                          <a:latin typeface="Calibri" panose="020F0502020204030204" pitchFamily="34" charset="0"/>
                          <a:cs typeface="Calibri" panose="020F0502020204030204" pitchFamily="34" charset="0"/>
                        </a:rPr>
                        <a:t>3. Stressful Events</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2800" b="0" dirty="0">
                          <a:latin typeface="Calibri" panose="020F0502020204030204" pitchFamily="34" charset="0"/>
                          <a:cs typeface="Calibri" panose="020F0502020204030204" pitchFamily="34" charset="0"/>
                        </a:rPr>
                        <a:t>The Undergraduate Stress Questionnaire (Crandall et al., 1992); 82 Yes-No questions; Number of stressful events summed to create score.  </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latin typeface="Calibri" panose="020F0502020204030204" pitchFamily="34" charset="0"/>
                          <a:cs typeface="Calibri" panose="020F0502020204030204" pitchFamily="34" charset="0"/>
                        </a:rPr>
                        <a:t>766</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latin typeface="Calibri" panose="020F0502020204030204" pitchFamily="34" charset="0"/>
                          <a:cs typeface="Calibri" panose="020F0502020204030204" pitchFamily="34" charset="0"/>
                        </a:rPr>
                        <a:t>0-77</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latin typeface="Calibri" panose="020F0502020204030204" pitchFamily="34" charset="0"/>
                          <a:cs typeface="Calibri" panose="020F0502020204030204" pitchFamily="34" charset="0"/>
                        </a:rPr>
                        <a:t>33.06 (14.50)</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.28</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.05</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9188280"/>
                  </a:ext>
                </a:extLst>
              </a:tr>
              <a:tr h="1083101">
                <a:tc>
                  <a:txBody>
                    <a:bodyPr/>
                    <a:lstStyle/>
                    <a:p>
                      <a:pPr marL="18288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4. Optimism</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l"/>
                      <a:r>
                        <a:rPr lang="en-US" sz="2800" b="0" dirty="0">
                          <a:latin typeface="Calibri" panose="020F0502020204030204" pitchFamily="34" charset="0"/>
                          <a:cs typeface="Calibri" panose="020F0502020204030204" pitchFamily="34" charset="0"/>
                        </a:rPr>
                        <a:t>Life Orientation Test (Scheier et al., 1994); Sum of 10 items on a 7-point Likert scale</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3200" b="0" dirty="0">
                          <a:latin typeface="Calibri" panose="020F0502020204030204" pitchFamily="34" charset="0"/>
                          <a:cs typeface="Calibri" panose="020F0502020204030204" pitchFamily="34" charset="0"/>
                        </a:rPr>
                        <a:t>761</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3200" b="0" dirty="0">
                          <a:latin typeface="Calibri" panose="020F0502020204030204" pitchFamily="34" charset="0"/>
                          <a:cs typeface="Calibri" panose="020F0502020204030204" pitchFamily="34" charset="0"/>
                        </a:rPr>
                        <a:t>6-30</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3200" b="0" dirty="0">
                          <a:latin typeface="Calibri" panose="020F0502020204030204" pitchFamily="34" charset="0"/>
                          <a:cs typeface="Calibri" panose="020F0502020204030204" pitchFamily="34" charset="0"/>
                        </a:rPr>
                        <a:t>19.04 (4.38)</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t>
                      </a:r>
                      <a:r>
                        <a:rPr lang="en-US" sz="3200" b="0" dirty="0">
                          <a:latin typeface="Calibri" panose="020F0502020204030204" pitchFamily="34" charset="0"/>
                          <a:cs typeface="Calibri" panose="020F0502020204030204" pitchFamily="34" charset="0"/>
                        </a:rPr>
                        <a:t>.15</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.01</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t>
                      </a:r>
                      <a:r>
                        <a:rPr lang="en-US" sz="3200" b="0" dirty="0">
                          <a:latin typeface="Calibri" panose="020F0502020204030204" pitchFamily="34" charset="0"/>
                          <a:cs typeface="Calibri" panose="020F0502020204030204" pitchFamily="34" charset="0"/>
                        </a:rPr>
                        <a:t>.19</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356798611"/>
                  </a:ext>
                </a:extLst>
              </a:tr>
              <a:tr h="1444738">
                <a:tc>
                  <a:txBody>
                    <a:bodyPr/>
                    <a:lstStyle/>
                    <a:p>
                      <a:pPr marL="18288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dirty="0">
                          <a:latin typeface="Calibri" panose="020F0502020204030204" pitchFamily="34" charset="0"/>
                          <a:cs typeface="Calibri" panose="020F0502020204030204" pitchFamily="34" charset="0"/>
                        </a:rPr>
                        <a:t>5. Psych Health</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800" b="0" dirty="0">
                          <a:latin typeface="Calibri" panose="020F0502020204030204" pitchFamily="34" charset="0"/>
                          <a:cs typeface="Calibri" panose="020F0502020204030204" pitchFamily="34" charset="0"/>
                        </a:rPr>
                        <a:t>Sum of 7 items on a 5-point Likert scale that reflect positive psychological health; Subscale from the LHQ-B (</a:t>
                      </a:r>
                      <a:r>
                        <a:rPr lang="en-US" sz="2800" b="0" dirty="0" err="1">
                          <a:latin typeface="Calibri" panose="020F0502020204030204" pitchFamily="34" charset="0"/>
                          <a:cs typeface="Calibri" panose="020F0502020204030204" pitchFamily="34" charset="0"/>
                        </a:rPr>
                        <a:t>Dinzeo</a:t>
                      </a:r>
                      <a:r>
                        <a:rPr lang="en-US" sz="2800" b="0" dirty="0">
                          <a:latin typeface="Calibri" panose="020F0502020204030204" pitchFamily="34" charset="0"/>
                          <a:cs typeface="Calibri" panose="020F0502020204030204" pitchFamily="34" charset="0"/>
                        </a:rPr>
                        <a:t> et al., 2014)</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latin typeface="Calibri" panose="020F0502020204030204" pitchFamily="34" charset="0"/>
                          <a:cs typeface="Calibri" panose="020F0502020204030204" pitchFamily="34" charset="0"/>
                        </a:rPr>
                        <a:t>766</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latin typeface="Calibri" panose="020F0502020204030204" pitchFamily="34" charset="0"/>
                          <a:cs typeface="Calibri" panose="020F0502020204030204" pitchFamily="34" charset="0"/>
                        </a:rPr>
                        <a:t>7-35</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a:latin typeface="Calibri" panose="020F0502020204030204" pitchFamily="34" charset="0"/>
                          <a:cs typeface="Calibri" panose="020F0502020204030204" pitchFamily="34" charset="0"/>
                        </a:rPr>
                        <a:t>25.64 (4.86)</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t>
                      </a:r>
                      <a:r>
                        <a:rPr lang="en-US" sz="3200" b="0" dirty="0">
                          <a:latin typeface="Calibri" panose="020F0502020204030204" pitchFamily="34" charset="0"/>
                          <a:cs typeface="Calibri" panose="020F0502020204030204" pitchFamily="34" charset="0"/>
                        </a:rPr>
                        <a:t>.21</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.02</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t>
                      </a:r>
                      <a:r>
                        <a:rPr lang="en-US" sz="3200" b="0" dirty="0">
                          <a:latin typeface="Calibri" panose="020F0502020204030204" pitchFamily="34" charset="0"/>
                          <a:cs typeface="Calibri" panose="020F0502020204030204" pitchFamily="34" charset="0"/>
                        </a:rPr>
                        <a:t>.32</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.45</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96128161"/>
                  </a:ext>
                </a:extLst>
              </a:tr>
              <a:tr h="1519166">
                <a:tc>
                  <a:txBody>
                    <a:bodyPr/>
                    <a:lstStyle/>
                    <a:p>
                      <a:pPr marL="18288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dirty="0">
                          <a:latin typeface="Calibri" panose="020F0502020204030204" pitchFamily="34" charset="0"/>
                          <a:cs typeface="Calibri" panose="020F0502020204030204" pitchFamily="34" charset="0"/>
                        </a:rPr>
                        <a:t>6. Negative Affect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l"/>
                      <a:r>
                        <a:rPr lang="en-US" sz="2800" b="0" dirty="0">
                          <a:latin typeface="Calibri" panose="020F0502020204030204" pitchFamily="34" charset="0"/>
                          <a:cs typeface="Calibri" panose="020F0502020204030204" pitchFamily="34" charset="0"/>
                        </a:rPr>
                        <a:t>Sum of 10 items on a 5-point Likert scale; Subscale from the Positive and Negative Affect Schedule (PANAS; Watson et al. 1988)</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3200" b="0" dirty="0">
                          <a:latin typeface="Calibri" panose="020F0502020204030204" pitchFamily="34" charset="0"/>
                          <a:cs typeface="Calibri" panose="020F0502020204030204" pitchFamily="34" charset="0"/>
                        </a:rPr>
                        <a:t>766</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3200" b="0" dirty="0">
                          <a:latin typeface="Calibri" panose="020F0502020204030204" pitchFamily="34" charset="0"/>
                          <a:cs typeface="Calibri" panose="020F0502020204030204" pitchFamily="34" charset="0"/>
                        </a:rPr>
                        <a:t>10-49</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3200" b="0" dirty="0">
                          <a:latin typeface="Calibri" panose="020F0502020204030204" pitchFamily="34" charset="0"/>
                          <a:cs typeface="Calibri" panose="020F0502020204030204" pitchFamily="34" charset="0"/>
                        </a:rPr>
                        <a:t>24.30 (7.56)</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.18</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t>
                      </a:r>
                      <a:r>
                        <a:rPr lang="en-US" sz="3200" b="0" dirty="0">
                          <a:latin typeface="Calibri" panose="020F0502020204030204" pitchFamily="34" charset="0"/>
                          <a:cs typeface="Calibri" panose="020F0502020204030204" pitchFamily="34" charset="0"/>
                        </a:rPr>
                        <a:t>.01</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.28</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t>
                      </a:r>
                      <a:r>
                        <a:rPr lang="en-US" sz="3200" b="0" dirty="0">
                          <a:latin typeface="Calibri" panose="020F0502020204030204" pitchFamily="34" charset="0"/>
                          <a:cs typeface="Calibri" panose="020F0502020204030204" pitchFamily="34" charset="0"/>
                        </a:rPr>
                        <a:t>.46</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t>
                      </a:r>
                      <a:r>
                        <a:rPr lang="en-US" sz="3200" b="0" dirty="0">
                          <a:latin typeface="Calibri" panose="020F0502020204030204" pitchFamily="34" charset="0"/>
                          <a:cs typeface="Calibri" panose="020F0502020204030204" pitchFamily="34" charset="0"/>
                        </a:rPr>
                        <a:t>.46</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65521536"/>
                  </a:ext>
                </a:extLst>
              </a:tr>
              <a:tr h="1466003">
                <a:tc>
                  <a:txBody>
                    <a:bodyPr/>
                    <a:lstStyle/>
                    <a:p>
                      <a:pPr marL="18288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dirty="0">
                          <a:latin typeface="Calibri" panose="020F0502020204030204" pitchFamily="34" charset="0"/>
                          <a:cs typeface="Calibri" panose="020F0502020204030204" pitchFamily="34" charset="0"/>
                        </a:rPr>
                        <a:t>7. Neuroticism</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800" b="0" dirty="0">
                          <a:latin typeface="Calibri" panose="020F0502020204030204" pitchFamily="34" charset="0"/>
                          <a:cs typeface="Calibri" panose="020F0502020204030204" pitchFamily="34" charset="0"/>
                        </a:rPr>
                        <a:t>Sum of 10 items on a 5-point Likert scale; Neuroticism subscale from the IPIP 50-Item Set (Goldberg, 1992, Goldberg et al., 2006)</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latin typeface="Calibri" panose="020F0502020204030204" pitchFamily="34" charset="0"/>
                          <a:cs typeface="Calibri" panose="020F0502020204030204" pitchFamily="34" charset="0"/>
                        </a:rPr>
                        <a:t>766</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latin typeface="Calibri" panose="020F0502020204030204" pitchFamily="34" charset="0"/>
                          <a:cs typeface="Calibri" panose="020F0502020204030204" pitchFamily="34" charset="0"/>
                        </a:rPr>
                        <a:t>10-50</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latin typeface="Calibri" panose="020F0502020204030204" pitchFamily="34" charset="0"/>
                          <a:cs typeface="Calibri" panose="020F0502020204030204" pitchFamily="34" charset="0"/>
                        </a:rPr>
                        <a:t>31.36 (7.06)</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.22</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t>
                      </a:r>
                      <a:r>
                        <a:rPr lang="en-US" sz="3200" b="0" dirty="0">
                          <a:latin typeface="Calibri" panose="020F0502020204030204" pitchFamily="34" charset="0"/>
                          <a:cs typeface="Calibri" panose="020F0502020204030204" pitchFamily="34" charset="0"/>
                        </a:rPr>
                        <a:t>.01</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.32</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t>
                      </a:r>
                      <a:r>
                        <a:rPr lang="en-US" sz="3200" b="0" dirty="0">
                          <a:latin typeface="Calibri" panose="020F0502020204030204" pitchFamily="34" charset="0"/>
                          <a:cs typeface="Calibri" panose="020F0502020204030204" pitchFamily="34" charset="0"/>
                        </a:rPr>
                        <a:t>.53</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t>
                      </a:r>
                      <a:r>
                        <a:rPr lang="en-US" sz="3200" b="0" dirty="0">
                          <a:latin typeface="Calibri" panose="020F0502020204030204" pitchFamily="34" charset="0"/>
                          <a:cs typeface="Calibri" panose="020F0502020204030204" pitchFamily="34" charset="0"/>
                        </a:rPr>
                        <a:t>.52</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.60</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5976972"/>
                  </a:ext>
                </a:extLst>
              </a:tr>
              <a:tr h="1020723">
                <a:tc>
                  <a:txBody>
                    <a:bodyPr/>
                    <a:lstStyle/>
                    <a:p>
                      <a:pPr marL="18288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dirty="0">
                          <a:latin typeface="Calibri" panose="020F0502020204030204" pitchFamily="34" charset="0"/>
                          <a:cs typeface="Calibri" panose="020F0502020204030204" pitchFamily="34" charset="0"/>
                        </a:rPr>
                        <a:t>8. Social Anxiety</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l"/>
                      <a:r>
                        <a:rPr lang="en-US" sz="2800" b="0" dirty="0">
                          <a:latin typeface="Calibri" panose="020F0502020204030204" pitchFamily="34" charset="0"/>
                          <a:cs typeface="Calibri" panose="020F0502020204030204" pitchFamily="34" charset="0"/>
                        </a:rPr>
                        <a:t>Interaction Anxiousness Scale (Leary, 1983; 1990); Sum of 15 items on 5-point Likert scale </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3200" b="0" dirty="0">
                          <a:latin typeface="Calibri" panose="020F0502020204030204" pitchFamily="34" charset="0"/>
                          <a:cs typeface="Calibri" panose="020F0502020204030204" pitchFamily="34" charset="0"/>
                        </a:rPr>
                        <a:t>760</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3200" b="0" dirty="0">
                          <a:latin typeface="Calibri" panose="020F0502020204030204" pitchFamily="34" charset="0"/>
                          <a:cs typeface="Calibri" panose="020F0502020204030204" pitchFamily="34" charset="0"/>
                        </a:rPr>
                        <a:t>15-75</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a:r>
                        <a:rPr lang="en-US" sz="3200" b="0" dirty="0">
                          <a:latin typeface="Calibri" panose="020F0502020204030204" pitchFamily="34" charset="0"/>
                          <a:cs typeface="Calibri" panose="020F0502020204030204" pitchFamily="34" charset="0"/>
                        </a:rPr>
                        <a:t>45.13 (11.66)</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.15</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.03</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.17</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t>
                      </a:r>
                      <a:r>
                        <a:rPr lang="en-US" sz="3200" b="0" dirty="0">
                          <a:latin typeface="Calibri" panose="020F0502020204030204" pitchFamily="34" charset="0"/>
                          <a:cs typeface="Calibri" panose="020F0502020204030204" pitchFamily="34" charset="0"/>
                        </a:rPr>
                        <a:t>.42</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t>
                      </a:r>
                      <a:r>
                        <a:rPr lang="en-US" sz="3200" b="0" dirty="0">
                          <a:latin typeface="Calibri" panose="020F0502020204030204" pitchFamily="34" charset="0"/>
                          <a:cs typeface="Calibri" panose="020F0502020204030204" pitchFamily="34" charset="0"/>
                        </a:rPr>
                        <a:t>.36</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.43</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.49</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a:t>
                      </a:r>
                    </a:p>
                  </a:txBody>
                  <a:tcPr anchor="ctr">
                    <a:lnL w="12700" cmpd="sng">
                      <a:noFill/>
                    </a:lnL>
                    <a:lnR w="12700" cmpd="sng">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071960486"/>
                  </a:ext>
                </a:extLst>
              </a:tr>
              <a:tr h="1139099">
                <a:tc>
                  <a:txBody>
                    <a:bodyPr/>
                    <a:lstStyle/>
                    <a:p>
                      <a:pPr marL="18288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dirty="0">
                          <a:latin typeface="Calibri" panose="020F0502020204030204" pitchFamily="34" charset="0"/>
                          <a:cs typeface="Calibri" panose="020F0502020204030204" pitchFamily="34" charset="0"/>
                        </a:rPr>
                        <a:t>9. Test Anxiety</a:t>
                      </a:r>
                    </a:p>
                  </a:txBody>
                  <a:tcPr anchor="ctr">
                    <a:lnL w="12700" cmpd="sng">
                      <a:noFill/>
                    </a:lnL>
                    <a:lnR w="12700" cmpd="sng">
                      <a:noFill/>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800" b="0" dirty="0">
                          <a:latin typeface="Calibri" panose="020F0502020204030204" pitchFamily="34" charset="0"/>
                          <a:cs typeface="Calibri" panose="020F0502020204030204" pitchFamily="34" charset="0"/>
                        </a:rPr>
                        <a:t>Test Anxiety Inventory (Taylor &amp; Deane, 2002); Sum of 10 items on 5-point Likert scale </a:t>
                      </a:r>
                    </a:p>
                  </a:txBody>
                  <a:tcPr anchor="ctr">
                    <a:lnL w="12700" cmpd="sng">
                      <a:noFill/>
                    </a:lnL>
                    <a:lnR w="12700" cmpd="sng">
                      <a:noFill/>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latin typeface="Calibri" panose="020F0502020204030204" pitchFamily="34" charset="0"/>
                          <a:cs typeface="Calibri" panose="020F0502020204030204" pitchFamily="34" charset="0"/>
                        </a:rPr>
                        <a:t>765</a:t>
                      </a:r>
                    </a:p>
                  </a:txBody>
                  <a:tcPr anchor="ctr">
                    <a:lnL w="12700" cmpd="sng">
                      <a:noFill/>
                    </a:lnL>
                    <a:lnR w="12700" cmpd="sng">
                      <a:noFill/>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latin typeface="Calibri" panose="020F0502020204030204" pitchFamily="34" charset="0"/>
                          <a:cs typeface="Calibri" panose="020F0502020204030204" pitchFamily="34" charset="0"/>
                        </a:rPr>
                        <a:t>10-50</a:t>
                      </a:r>
                    </a:p>
                  </a:txBody>
                  <a:tcPr anchor="ctr">
                    <a:lnL w="12700" cmpd="sng">
                      <a:noFill/>
                    </a:lnL>
                    <a:lnR w="12700" cmpd="sng">
                      <a:noFill/>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200" b="0" dirty="0">
                          <a:latin typeface="Calibri" panose="020F0502020204030204" pitchFamily="34" charset="0"/>
                          <a:cs typeface="Calibri" panose="020F0502020204030204" pitchFamily="34" charset="0"/>
                        </a:rPr>
                        <a:t>32.29 (10.08)</a:t>
                      </a:r>
                    </a:p>
                  </a:txBody>
                  <a:tcPr anchor="ctr">
                    <a:lnL w="12700" cmpd="sng">
                      <a:noFill/>
                    </a:lnL>
                    <a:lnR w="12700" cmpd="sng">
                      <a:noFill/>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.16</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t>
                      </a:r>
                      <a:r>
                        <a:rPr lang="en-US" sz="3200" b="0" dirty="0">
                          <a:latin typeface="Calibri" panose="020F0502020204030204" pitchFamily="34" charset="0"/>
                          <a:cs typeface="Calibri" panose="020F0502020204030204" pitchFamily="34" charset="0"/>
                        </a:rPr>
                        <a:t>.02</a:t>
                      </a:r>
                    </a:p>
                  </a:txBody>
                  <a:tcPr anchor="ctr">
                    <a:lnL w="12700" cmpd="sng">
                      <a:noFill/>
                    </a:lnL>
                    <a:lnR w="12700" cmpd="sng">
                      <a:noFill/>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.23</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t>
                      </a:r>
                      <a:r>
                        <a:rPr lang="en-US" sz="3200" b="0" dirty="0">
                          <a:latin typeface="Calibri" panose="020F0502020204030204" pitchFamily="34" charset="0"/>
                          <a:cs typeface="Calibri" panose="020F0502020204030204" pitchFamily="34" charset="0"/>
                        </a:rPr>
                        <a:t>.34</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i="0" u="none" strike="noStrike" cap="none" dirty="0">
                          <a:solidFill>
                            <a:schemeClr val="tx1"/>
                          </a:solidFill>
                          <a:effectLst/>
                          <a:latin typeface="Calibri" panose="020F0502020204030204" pitchFamily="34" charset="0"/>
                          <a:ea typeface="+mn-ea"/>
                          <a:cs typeface="Calibri" panose="020F0502020204030204" pitchFamily="34" charset="0"/>
                          <a:sym typeface="Arial"/>
                        </a:rPr>
                        <a:t>−</a:t>
                      </a:r>
                      <a:r>
                        <a:rPr lang="en-US" sz="3200" b="0" dirty="0">
                          <a:latin typeface="Calibri" panose="020F0502020204030204" pitchFamily="34" charset="0"/>
                          <a:cs typeface="Calibri" panose="020F0502020204030204" pitchFamily="34" charset="0"/>
                        </a:rPr>
                        <a:t>.32</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.41</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.45</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0" dirty="0">
                          <a:latin typeface="Calibri" panose="020F0502020204030204" pitchFamily="34" charset="0"/>
                          <a:cs typeface="Calibri" panose="020F0502020204030204" pitchFamily="34" charset="0"/>
                        </a:rPr>
                        <a:t>.44</a:t>
                      </a:r>
                      <a:r>
                        <a:rPr lang="en-US" sz="3200" b="0" baseline="30000" dirty="0">
                          <a:latin typeface="Calibri" panose="020F0502020204030204" pitchFamily="34" charset="0"/>
                          <a:cs typeface="Calibri" panose="020F0502020204030204" pitchFamily="34" charset="0"/>
                        </a:rPr>
                        <a:t>**</a:t>
                      </a: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0014609"/>
                  </a:ext>
                </a:extLst>
              </a:tr>
              <a:tr h="645917">
                <a:tc gridSpan="13">
                  <a:txBody>
                    <a:bodyPr/>
                    <a:lstStyle/>
                    <a:p>
                      <a:pPr marL="18288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i="1" u="none" strike="noStrike" cap="none" dirty="0">
                          <a:latin typeface="Calibri" panose="020F0502020204030204" pitchFamily="34" charset="0"/>
                          <a:ea typeface="Calibri"/>
                          <a:cs typeface="Calibri" panose="020F0502020204030204" pitchFamily="34" charset="0"/>
                          <a:sym typeface="Calibri"/>
                        </a:rPr>
                        <a:t>Note</a:t>
                      </a:r>
                      <a:r>
                        <a:rPr lang="en-US" sz="3200" i="0" u="none" strike="noStrike" cap="none" dirty="0">
                          <a:latin typeface="Calibri" panose="020F0502020204030204" pitchFamily="34" charset="0"/>
                          <a:ea typeface="Calibri"/>
                          <a:cs typeface="Calibri" panose="020F0502020204030204" pitchFamily="34" charset="0"/>
                          <a:sym typeface="Calibri"/>
                        </a:rPr>
                        <a:t>. *</a:t>
                      </a:r>
                      <a:r>
                        <a:rPr lang="en-US" sz="3200" u="none" strike="noStrike" cap="none" dirty="0">
                          <a:latin typeface="Calibri" panose="020F0502020204030204" pitchFamily="34" charset="0"/>
                          <a:ea typeface="Calibri"/>
                          <a:cs typeface="Calibri" panose="020F0502020204030204" pitchFamily="34" charset="0"/>
                          <a:sym typeface="Calibri"/>
                        </a:rPr>
                        <a:t>p &lt; .05; **p &lt; .01</a:t>
                      </a:r>
                      <a:endParaRPr lang="en-US" sz="3200"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rgbClr val="000000"/>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US" sz="2800" b="0"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3200" b="0"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7265922"/>
                  </a:ext>
                </a:extLst>
              </a:tr>
            </a:tbl>
          </a:graphicData>
        </a:graphic>
      </p:graphicFrame>
      <p:graphicFrame>
        <p:nvGraphicFramePr>
          <p:cNvPr id="4" name="Google Shape;52;p1">
            <a:extLst>
              <a:ext uri="{FF2B5EF4-FFF2-40B4-BE49-F238E27FC236}">
                <a16:creationId xmlns:a16="http://schemas.microsoft.com/office/drawing/2014/main" id="{292727AD-DE73-DF49-4E63-B979126AC95E}"/>
              </a:ext>
            </a:extLst>
          </p:cNvPr>
          <p:cNvGraphicFramePr/>
          <p:nvPr>
            <p:extLst>
              <p:ext uri="{D42A27DB-BD31-4B8C-83A1-F6EECF244321}">
                <p14:modId xmlns:p14="http://schemas.microsoft.com/office/powerpoint/2010/main" val="507199796"/>
              </p:ext>
            </p:extLst>
          </p:nvPr>
        </p:nvGraphicFramePr>
        <p:xfrm>
          <a:off x="1086586" y="20309616"/>
          <a:ext cx="13979016" cy="10353060"/>
        </p:xfrm>
        <a:graphic>
          <a:graphicData uri="http://schemas.openxmlformats.org/drawingml/2006/table">
            <a:tbl>
              <a:tblPr firstRow="1" bandRow="1">
                <a:noFill/>
                <a:tableStyleId>{FE3CA08B-9768-4BA8-ADFF-038C8274CAF7}</a:tableStyleId>
              </a:tblPr>
              <a:tblGrid>
                <a:gridCol w="13979016">
                  <a:extLst>
                    <a:ext uri="{9D8B030D-6E8A-4147-A177-3AD203B41FA5}">
                      <a16:colId xmlns:a16="http://schemas.microsoft.com/office/drawing/2014/main" val="20000"/>
                    </a:ext>
                  </a:extLst>
                </a:gridCol>
              </a:tblGrid>
              <a:tr h="744163">
                <a:tc>
                  <a:txBody>
                    <a:bodyPr/>
                    <a:lstStyle/>
                    <a:p>
                      <a:pPr marL="0" marR="0" lvl="0" indent="0" algn="l" rtl="0">
                        <a:lnSpc>
                          <a:spcPct val="100000"/>
                        </a:lnSpc>
                        <a:spcBef>
                          <a:spcPts val="0"/>
                        </a:spcBef>
                        <a:spcAft>
                          <a:spcPts val="0"/>
                        </a:spcAft>
                        <a:buClr>
                          <a:srgbClr val="000000"/>
                        </a:buClr>
                        <a:buSzPts val="9600"/>
                        <a:buFont typeface="Arial"/>
                        <a:buNone/>
                      </a:pPr>
                      <a:r>
                        <a:rPr lang="en-US" sz="6600" dirty="0">
                          <a:solidFill>
                            <a:srgbClr val="000000"/>
                          </a:solidFill>
                          <a:latin typeface="Calibri"/>
                          <a:ea typeface="Calibri"/>
                          <a:cs typeface="Calibri"/>
                          <a:sym typeface="Calibri"/>
                        </a:rPr>
                        <a:t> Study Objective and Hypotheses</a:t>
                      </a:r>
                      <a:endParaRPr sz="6600" u="none" strike="noStrike" cap="none" dirty="0"/>
                    </a:p>
                  </a:txBody>
                  <a:tcPr marL="91450" marR="91450" marT="45725" marB="45725" anchor="ctr">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9232298">
                <a:tc>
                  <a:txBody>
                    <a:bodyPr/>
                    <a:lstStyle/>
                    <a:p>
                      <a:pPr marL="685800" lvl="0" indent="-685800" algn="l" rtl="0">
                        <a:lnSpc>
                          <a:spcPct val="100000"/>
                        </a:lnSpc>
                        <a:spcBef>
                          <a:spcPts val="1200"/>
                        </a:spcBef>
                        <a:spcAft>
                          <a:spcPts val="0"/>
                        </a:spcAft>
                        <a:buClr>
                          <a:schemeClr val="dk1"/>
                        </a:buClr>
                        <a:buSzPts val="4800"/>
                        <a:buFont typeface="Calibri"/>
                        <a:buChar char="•"/>
                      </a:pPr>
                      <a:r>
                        <a:rPr lang="en-US" sz="4400" b="1" u="none" strike="noStrike" cap="none" dirty="0">
                          <a:latin typeface="Calibri"/>
                          <a:ea typeface="Calibri"/>
                          <a:cs typeface="Calibri"/>
                          <a:sym typeface="Calibri"/>
                        </a:rPr>
                        <a:t>Objective</a:t>
                      </a:r>
                      <a:r>
                        <a:rPr lang="en-US" sz="4400" u="none" strike="noStrike" cap="none" dirty="0">
                          <a:latin typeface="Calibri"/>
                          <a:ea typeface="Calibri"/>
                          <a:cs typeface="Calibri"/>
                          <a:sym typeface="Calibri"/>
                        </a:rPr>
                        <a:t>: </a:t>
                      </a:r>
                      <a:r>
                        <a:rPr lang="en-US" sz="4400" dirty="0">
                          <a:latin typeface="Calibri"/>
                          <a:ea typeface="Calibri"/>
                          <a:cs typeface="Calibri"/>
                          <a:sym typeface="Calibri"/>
                        </a:rPr>
                        <a:t>Examine childhood adversities (ACEs) and current stressful events as predictors of psychological distress for college students. </a:t>
                      </a:r>
                    </a:p>
                    <a:p>
                      <a:pPr marL="685800" lvl="0" indent="-685800" algn="l" rtl="0">
                        <a:lnSpc>
                          <a:spcPct val="100000"/>
                        </a:lnSpc>
                        <a:spcBef>
                          <a:spcPts val="1200"/>
                        </a:spcBef>
                        <a:spcAft>
                          <a:spcPts val="0"/>
                        </a:spcAft>
                        <a:buClr>
                          <a:schemeClr val="dk1"/>
                        </a:buClr>
                        <a:buSzPts val="4800"/>
                        <a:buFont typeface="Calibri"/>
                        <a:buChar char="•"/>
                      </a:pPr>
                      <a:r>
                        <a:rPr lang="en-US" sz="4400" b="1" dirty="0">
                          <a:latin typeface="Calibri"/>
                          <a:ea typeface="Calibri"/>
                          <a:cs typeface="Calibri"/>
                          <a:sym typeface="Calibri"/>
                        </a:rPr>
                        <a:t>H1</a:t>
                      </a:r>
                      <a:r>
                        <a:rPr lang="en-US" sz="4400" b="0" dirty="0">
                          <a:latin typeface="Calibri"/>
                          <a:ea typeface="Calibri"/>
                          <a:cs typeface="Calibri"/>
                          <a:sym typeface="Calibri"/>
                        </a:rPr>
                        <a:t>: A higher number of ACEs will be associated with more current stressors as a college student. </a:t>
                      </a:r>
                    </a:p>
                    <a:p>
                      <a:pPr marL="685800" marR="0" lvl="0" indent="-685800" algn="l" defTabSz="914400" rtl="0" eaLnBrk="1" fontAlgn="auto" latinLnBrk="0" hangingPunct="1">
                        <a:lnSpc>
                          <a:spcPct val="100000"/>
                        </a:lnSpc>
                        <a:spcBef>
                          <a:spcPts val="1200"/>
                        </a:spcBef>
                        <a:spcAft>
                          <a:spcPts val="0"/>
                        </a:spcAft>
                        <a:buClr>
                          <a:schemeClr val="dk1"/>
                        </a:buClr>
                        <a:buSzPts val="4800"/>
                        <a:buFont typeface="Calibri"/>
                        <a:buChar char="•"/>
                        <a:tabLst/>
                        <a:defRPr/>
                      </a:pPr>
                      <a:r>
                        <a:rPr lang="en-US" sz="4400" b="1" dirty="0">
                          <a:latin typeface="Calibri"/>
                          <a:ea typeface="Calibri"/>
                          <a:cs typeface="Calibri"/>
                          <a:sym typeface="Calibri"/>
                        </a:rPr>
                        <a:t>H2</a:t>
                      </a:r>
                      <a:r>
                        <a:rPr lang="en-US" sz="4400" b="0" dirty="0">
                          <a:latin typeface="Calibri"/>
                          <a:ea typeface="Calibri"/>
                          <a:cs typeface="Calibri"/>
                          <a:sym typeface="Calibri"/>
                        </a:rPr>
                        <a:t>: ACEs and stressful events will both be related to increased psychological distress… </a:t>
                      </a:r>
                    </a:p>
                    <a:p>
                      <a:pPr marL="1143000" marR="0" lvl="0" indent="-457200" algn="l" defTabSz="914400" rtl="0" eaLnBrk="1" fontAlgn="auto" latinLnBrk="0" hangingPunct="1">
                        <a:lnSpc>
                          <a:spcPct val="100000"/>
                        </a:lnSpc>
                        <a:spcBef>
                          <a:spcPts val="800"/>
                        </a:spcBef>
                        <a:spcAft>
                          <a:spcPts val="0"/>
                        </a:spcAft>
                        <a:buClr>
                          <a:schemeClr val="dk1"/>
                        </a:buClr>
                        <a:buSzPts val="4800"/>
                        <a:buFont typeface="Calibri"/>
                        <a:buChar char="•"/>
                        <a:tabLst/>
                        <a:defRPr/>
                      </a:pPr>
                      <a:r>
                        <a:rPr lang="en-US" sz="4400" b="0" i="0" u="none" strike="noStrike" cap="none" dirty="0">
                          <a:solidFill>
                            <a:schemeClr val="tx1"/>
                          </a:solidFill>
                          <a:effectLst/>
                          <a:latin typeface="Calibri" panose="020F0502020204030204" pitchFamily="34" charset="0"/>
                          <a:ea typeface="Arial"/>
                          <a:cs typeface="Calibri" panose="020F0502020204030204" pitchFamily="34" charset="0"/>
                          <a:sym typeface="Arial"/>
                        </a:rPr>
                        <a:t>↓ optimism, psychological health</a:t>
                      </a:r>
                      <a:r>
                        <a:rPr lang="en-US" sz="4400" b="0" dirty="0">
                          <a:latin typeface="Calibri"/>
                          <a:ea typeface="Calibri"/>
                          <a:cs typeface="Calibri"/>
                          <a:sym typeface="Calibri"/>
                        </a:rPr>
                        <a:t> </a:t>
                      </a:r>
                    </a:p>
                    <a:p>
                      <a:pPr marL="1143000" marR="0" lvl="0" indent="-457200" algn="l" defTabSz="914400" rtl="0" eaLnBrk="1" fontAlgn="auto" latinLnBrk="0" hangingPunct="1">
                        <a:lnSpc>
                          <a:spcPct val="100000"/>
                        </a:lnSpc>
                        <a:spcBef>
                          <a:spcPts val="800"/>
                        </a:spcBef>
                        <a:spcAft>
                          <a:spcPts val="0"/>
                        </a:spcAft>
                        <a:buClr>
                          <a:schemeClr val="dk1"/>
                        </a:buClr>
                        <a:buSzPts val="4800"/>
                        <a:buFont typeface="Calibri"/>
                        <a:buChar char="•"/>
                        <a:tabLst/>
                        <a:defRPr/>
                      </a:pPr>
                      <a:r>
                        <a:rPr lang="en-US" sz="4400" b="0" i="0" dirty="0">
                          <a:solidFill>
                            <a:srgbClr val="001D35"/>
                          </a:solidFill>
                          <a:effectLst/>
                          <a:latin typeface="Calibri" panose="020F0502020204030204" pitchFamily="34" charset="0"/>
                          <a:cs typeface="Calibri" panose="020F0502020204030204" pitchFamily="34" charset="0"/>
                        </a:rPr>
                        <a:t>↑ neg. affect, neuroticism, social anxiety, test anxiety</a:t>
                      </a:r>
                    </a:p>
                    <a:p>
                      <a:pPr marL="685800" marR="0" lvl="0" indent="-685800" algn="l" defTabSz="914400" rtl="0" eaLnBrk="1" fontAlgn="auto" latinLnBrk="0" hangingPunct="1">
                        <a:lnSpc>
                          <a:spcPct val="100000"/>
                        </a:lnSpc>
                        <a:spcBef>
                          <a:spcPts val="1200"/>
                        </a:spcBef>
                        <a:spcAft>
                          <a:spcPts val="0"/>
                        </a:spcAft>
                        <a:buClr>
                          <a:schemeClr val="dk1"/>
                        </a:buClr>
                        <a:buSzPts val="4800"/>
                        <a:buFont typeface="Calibri"/>
                        <a:buChar char="•"/>
                        <a:tabLst/>
                        <a:defRPr/>
                      </a:pPr>
                      <a:r>
                        <a:rPr lang="en-US" sz="4400" b="1" dirty="0">
                          <a:latin typeface="Calibri"/>
                          <a:ea typeface="Calibri"/>
                          <a:cs typeface="Calibri"/>
                          <a:sym typeface="Calibri"/>
                        </a:rPr>
                        <a:t>H3</a:t>
                      </a:r>
                      <a:r>
                        <a:rPr lang="en-US" sz="4400" b="0" dirty="0">
                          <a:latin typeface="Calibri"/>
                          <a:ea typeface="Calibri"/>
                          <a:cs typeface="Calibri"/>
                          <a:sym typeface="Calibri"/>
                        </a:rPr>
                        <a:t>: Secondary adversities hypothesis: Test whether ACEs increase psychological distress through increased exposure to current stressful life events. </a:t>
                      </a:r>
                      <a:endParaRPr lang="en-US" sz="4400" b="0" i="0" dirty="0">
                        <a:solidFill>
                          <a:srgbClr val="001D35"/>
                        </a:solidFill>
                        <a:effectLst/>
                        <a:latin typeface="Calibri" panose="020F0502020204030204" pitchFamily="34" charset="0"/>
                        <a:cs typeface="Calibri" panose="020F0502020204030204" pitchFamily="34" charset="0"/>
                      </a:endParaRPr>
                    </a:p>
                  </a:txBody>
                  <a:tcPr marL="274325" marR="274325" marT="274325" marB="2743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bl>
          </a:graphicData>
        </a:graphic>
      </p:graphicFrame>
      <p:graphicFrame>
        <p:nvGraphicFramePr>
          <p:cNvPr id="5" name="Google Shape;52;p1">
            <a:extLst>
              <a:ext uri="{FF2B5EF4-FFF2-40B4-BE49-F238E27FC236}">
                <a16:creationId xmlns:a16="http://schemas.microsoft.com/office/drawing/2014/main" id="{897A7855-877D-E8FF-E7E3-20612D32EB64}"/>
              </a:ext>
            </a:extLst>
          </p:cNvPr>
          <p:cNvGraphicFramePr/>
          <p:nvPr>
            <p:extLst>
              <p:ext uri="{D42A27DB-BD31-4B8C-83A1-F6EECF244321}">
                <p14:modId xmlns:p14="http://schemas.microsoft.com/office/powerpoint/2010/main" val="3574553741"/>
              </p:ext>
            </p:extLst>
          </p:nvPr>
        </p:nvGraphicFramePr>
        <p:xfrm>
          <a:off x="1086587" y="31226691"/>
          <a:ext cx="13979015" cy="6441460"/>
        </p:xfrm>
        <a:graphic>
          <a:graphicData uri="http://schemas.openxmlformats.org/drawingml/2006/table">
            <a:tbl>
              <a:tblPr firstRow="1" bandRow="1">
                <a:noFill/>
                <a:tableStyleId>{FE3CA08B-9768-4BA8-ADFF-038C8274CAF7}</a:tableStyleId>
              </a:tblPr>
              <a:tblGrid>
                <a:gridCol w="13979015">
                  <a:extLst>
                    <a:ext uri="{9D8B030D-6E8A-4147-A177-3AD203B41FA5}">
                      <a16:colId xmlns:a16="http://schemas.microsoft.com/office/drawing/2014/main" val="20000"/>
                    </a:ext>
                  </a:extLst>
                </a:gridCol>
              </a:tblGrid>
              <a:tr h="744163">
                <a:tc>
                  <a:txBody>
                    <a:bodyPr/>
                    <a:lstStyle/>
                    <a:p>
                      <a:pPr marL="0" marR="0" lvl="0" indent="0" algn="l" rtl="0">
                        <a:lnSpc>
                          <a:spcPct val="100000"/>
                        </a:lnSpc>
                        <a:spcBef>
                          <a:spcPts val="0"/>
                        </a:spcBef>
                        <a:spcAft>
                          <a:spcPts val="0"/>
                        </a:spcAft>
                        <a:buClr>
                          <a:srgbClr val="000000"/>
                        </a:buClr>
                        <a:buSzPts val="9600"/>
                        <a:buFont typeface="Arial"/>
                        <a:buNone/>
                      </a:pPr>
                      <a:r>
                        <a:rPr lang="en-US" sz="6600" dirty="0">
                          <a:solidFill>
                            <a:srgbClr val="000000"/>
                          </a:solidFill>
                          <a:latin typeface="Calibri"/>
                          <a:ea typeface="Calibri"/>
                          <a:cs typeface="Calibri"/>
                          <a:sym typeface="Calibri"/>
                        </a:rPr>
                        <a:t> Method</a:t>
                      </a:r>
                      <a:endParaRPr lang="en-US" sz="6600" u="none" strike="noStrike" cap="none" dirty="0"/>
                    </a:p>
                  </a:txBody>
                  <a:tcPr marL="91450" marR="91450" marT="45725" marB="45725" anchor="ctr">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4647266">
                <a:tc>
                  <a:txBody>
                    <a:bodyPr/>
                    <a:lstStyle/>
                    <a:p>
                      <a:pPr marL="685800" marR="0" lvl="0" indent="-685800" algn="l" rtl="0">
                        <a:lnSpc>
                          <a:spcPct val="100000"/>
                        </a:lnSpc>
                        <a:spcBef>
                          <a:spcPts val="800"/>
                        </a:spcBef>
                        <a:spcAft>
                          <a:spcPts val="0"/>
                        </a:spcAft>
                        <a:buClr>
                          <a:schemeClr val="dk1"/>
                        </a:buClr>
                        <a:buSzPts val="4900"/>
                        <a:buFont typeface="Arial"/>
                        <a:buChar char="•"/>
                      </a:pPr>
                      <a:r>
                        <a:rPr lang="en-US" sz="4400" b="1" u="none" strike="noStrike" cap="none" dirty="0">
                          <a:latin typeface="Calibri"/>
                          <a:ea typeface="Calibri"/>
                          <a:cs typeface="Calibri"/>
                          <a:sym typeface="Calibri"/>
                        </a:rPr>
                        <a:t>Participants: </a:t>
                      </a:r>
                      <a:r>
                        <a:rPr lang="en-US" sz="4400" u="none" strike="noStrike" cap="none" dirty="0">
                          <a:latin typeface="Calibri"/>
                          <a:ea typeface="Calibri"/>
                          <a:cs typeface="Calibri"/>
                          <a:sym typeface="Calibri"/>
                        </a:rPr>
                        <a:t>766 Florida Tech students from 2016-2025 (489 female; 63.3% White/Caucasian) with a mean age of 21.01 years (</a:t>
                      </a:r>
                      <a:r>
                        <a:rPr lang="en-US" sz="4400" i="1" u="none" strike="noStrike" cap="none" dirty="0">
                          <a:latin typeface="Calibri"/>
                          <a:ea typeface="Calibri"/>
                          <a:cs typeface="Calibri"/>
                          <a:sym typeface="Calibri"/>
                        </a:rPr>
                        <a:t>SD</a:t>
                      </a:r>
                      <a:r>
                        <a:rPr lang="en-US" sz="4400" u="none" strike="noStrike" cap="none" dirty="0">
                          <a:latin typeface="Calibri"/>
                          <a:ea typeface="Calibri"/>
                          <a:cs typeface="Calibri"/>
                          <a:sym typeface="Calibri"/>
                        </a:rPr>
                        <a:t> = 4.97; range: 18 to 56 yrs). </a:t>
                      </a:r>
                    </a:p>
                    <a:p>
                      <a:pPr marL="685800" marR="0" lvl="0" indent="-685800" algn="l" rtl="0">
                        <a:lnSpc>
                          <a:spcPct val="100000"/>
                        </a:lnSpc>
                        <a:spcBef>
                          <a:spcPts val="800"/>
                        </a:spcBef>
                        <a:spcAft>
                          <a:spcPts val="0"/>
                        </a:spcAft>
                        <a:buClr>
                          <a:schemeClr val="dk1"/>
                        </a:buClr>
                        <a:buSzPts val="4900"/>
                        <a:buFont typeface="Arial"/>
                        <a:buChar char="•"/>
                      </a:pPr>
                      <a:r>
                        <a:rPr lang="en-US" sz="4400" b="1" u="none" strike="noStrike" cap="none" dirty="0">
                          <a:latin typeface="Calibri"/>
                          <a:ea typeface="Calibri"/>
                          <a:cs typeface="Calibri"/>
                          <a:sym typeface="Calibri"/>
                        </a:rPr>
                        <a:t>Procedure: </a:t>
                      </a:r>
                      <a:r>
                        <a:rPr lang="en-US" sz="4400" u="none" strike="noStrike" cap="none" dirty="0">
                          <a:latin typeface="Calibri"/>
                          <a:ea typeface="Calibri"/>
                          <a:cs typeface="Calibri"/>
                          <a:sym typeface="Calibri"/>
                        </a:rPr>
                        <a:t>The measures included in this study were part of a larger online Qualtrics survey project administered across three questionnaires designed to take students 30 minutes or less. </a:t>
                      </a:r>
                    </a:p>
                  </a:txBody>
                  <a:tcPr marL="274325" marR="274325" marT="274325" marB="2743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solidFill>
                        <a:srgbClr val="000000"/>
                      </a:solidFill>
                      <a:prstDash val="solid"/>
                      <a:round/>
                      <a:headEnd type="none" w="sm" len="sm"/>
                      <a:tailEnd type="none" w="sm" len="sm"/>
                    </a:lnT>
                    <a:lnB w="381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bl>
          </a:graphicData>
        </a:graphic>
      </p:graphicFrame>
      <p:pic>
        <p:nvPicPr>
          <p:cNvPr id="1026" name="Picture 2">
            <a:extLst>
              <a:ext uri="{FF2B5EF4-FFF2-40B4-BE49-F238E27FC236}">
                <a16:creationId xmlns:a16="http://schemas.microsoft.com/office/drawing/2014/main" id="{975F7009-F3A6-BA0A-BCA7-F4BDA457D7B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1425"/>
          <a:stretch/>
        </p:blipFill>
        <p:spPr bwMode="auto">
          <a:xfrm>
            <a:off x="15203800" y="21607576"/>
            <a:ext cx="15073069" cy="823711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70370DD-F344-3CFF-ECD3-C05FDFDFBE64}"/>
              </a:ext>
            </a:extLst>
          </p:cNvPr>
          <p:cNvSpPr txBox="1"/>
          <p:nvPr/>
        </p:nvSpPr>
        <p:spPr>
          <a:xfrm>
            <a:off x="15658987" y="20615881"/>
            <a:ext cx="8583246" cy="646331"/>
          </a:xfrm>
          <a:prstGeom prst="rect">
            <a:avLst/>
          </a:prstGeom>
          <a:noFill/>
        </p:spPr>
        <p:txBody>
          <a:bodyPr wrap="square" rtlCol="0">
            <a:spAutoFit/>
          </a:bodyPr>
          <a:lstStyle/>
          <a:p>
            <a:r>
              <a:rPr lang="en-US" sz="3600" b="1" dirty="0">
                <a:latin typeface="Calibri" panose="020F0502020204030204" pitchFamily="34" charset="0"/>
                <a:cs typeface="Calibri" panose="020F0502020204030204" pitchFamily="34" charset="0"/>
              </a:rPr>
              <a:t>Figure 1. </a:t>
            </a:r>
            <a:r>
              <a:rPr lang="en-US" sz="3600" i="1" dirty="0">
                <a:latin typeface="Calibri" panose="020F0502020204030204" pitchFamily="34" charset="0"/>
                <a:cs typeface="Calibri" panose="020F0502020204030204" pitchFamily="34" charset="0"/>
              </a:rPr>
              <a:t>Results of  SEM Mediation Analysis  </a:t>
            </a:r>
            <a:endParaRPr lang="en-US" sz="3600" b="1" i="1" dirty="0">
              <a:latin typeface="Calibri" panose="020F0502020204030204" pitchFamily="34" charset="0"/>
              <a:cs typeface="Calibri" panose="020F0502020204030204" pitchFamily="34" charset="0"/>
            </a:endParaRPr>
          </a:p>
        </p:txBody>
      </p:sp>
      <p:graphicFrame>
        <p:nvGraphicFramePr>
          <p:cNvPr id="7" name="Table 6">
            <a:extLst>
              <a:ext uri="{FF2B5EF4-FFF2-40B4-BE49-F238E27FC236}">
                <a16:creationId xmlns:a16="http://schemas.microsoft.com/office/drawing/2014/main" id="{0D03A07C-22C4-8F26-5853-5B5BAC44E145}"/>
              </a:ext>
            </a:extLst>
          </p:cNvPr>
          <p:cNvGraphicFramePr>
            <a:graphicFrameLocks noGrp="1"/>
          </p:cNvGraphicFramePr>
          <p:nvPr>
            <p:extLst>
              <p:ext uri="{D42A27DB-BD31-4B8C-83A1-F6EECF244321}">
                <p14:modId xmlns:p14="http://schemas.microsoft.com/office/powerpoint/2010/main" val="981500134"/>
              </p:ext>
            </p:extLst>
          </p:nvPr>
        </p:nvGraphicFramePr>
        <p:xfrm>
          <a:off x="24406344" y="20219844"/>
          <a:ext cx="6211452" cy="2520035"/>
        </p:xfrm>
        <a:graphic>
          <a:graphicData uri="http://schemas.openxmlformats.org/drawingml/2006/table">
            <a:tbl>
              <a:tblPr firstRow="1" firstCol="1" bandRow="1">
                <a:tableStyleId>{5940675A-B579-460E-94D1-54222C63F5DA}</a:tableStyleId>
              </a:tblPr>
              <a:tblGrid>
                <a:gridCol w="1724512">
                  <a:extLst>
                    <a:ext uri="{9D8B030D-6E8A-4147-A177-3AD203B41FA5}">
                      <a16:colId xmlns:a16="http://schemas.microsoft.com/office/drawing/2014/main" val="2716195800"/>
                    </a:ext>
                  </a:extLst>
                </a:gridCol>
                <a:gridCol w="1148317">
                  <a:extLst>
                    <a:ext uri="{9D8B030D-6E8A-4147-A177-3AD203B41FA5}">
                      <a16:colId xmlns:a16="http://schemas.microsoft.com/office/drawing/2014/main" val="2949803388"/>
                    </a:ext>
                  </a:extLst>
                </a:gridCol>
                <a:gridCol w="3338623">
                  <a:extLst>
                    <a:ext uri="{9D8B030D-6E8A-4147-A177-3AD203B41FA5}">
                      <a16:colId xmlns:a16="http://schemas.microsoft.com/office/drawing/2014/main" val="438520782"/>
                    </a:ext>
                  </a:extLst>
                </a:gridCol>
              </a:tblGrid>
              <a:tr h="504007">
                <a:tc>
                  <a:txBody>
                    <a:bodyPr/>
                    <a:lstStyle/>
                    <a:p>
                      <a:pPr marL="0" marR="0" algn="ctr">
                        <a:lnSpc>
                          <a:spcPct val="107000"/>
                        </a:lnSpc>
                        <a:spcAft>
                          <a:spcPts val="800"/>
                        </a:spcAft>
                        <a:buNone/>
                      </a:pPr>
                      <a:r>
                        <a:rPr lang="en-US" sz="2400" b="1" kern="100" dirty="0">
                          <a:effectLst/>
                          <a:latin typeface="Calibri" panose="020F0502020204030204" pitchFamily="34" charset="0"/>
                          <a:cs typeface="Calibri" panose="020F0502020204030204" pitchFamily="34" charset="0"/>
                        </a:rPr>
                        <a:t>Fit Index</a:t>
                      </a:r>
                      <a:endParaRPr lang="en-US" sz="2400" b="1" kern="100" dirty="0">
                        <a:effectLst/>
                        <a:latin typeface="Calibri" panose="020F0502020204030204" pitchFamily="34" charset="0"/>
                        <a:ea typeface="Aptos" panose="020B0004020202020204" pitchFamily="34" charset="0"/>
                        <a:cs typeface="Calibri" panose="020F0502020204030204" pitchFamily="34" charset="0"/>
                      </a:endParaRPr>
                    </a:p>
                  </a:txBody>
                  <a:tcPr marL="9525" marR="9525" marT="9525" marB="9525" anchor="ctr">
                    <a:lnR w="38100" cap="flat" cmpd="sng" algn="ctr">
                      <a:noFill/>
                      <a:prstDash val="solid"/>
                      <a:round/>
                      <a:headEnd type="none" w="med" len="med"/>
                      <a:tailEnd type="none" w="med" len="med"/>
                    </a:lnR>
                    <a:lnB w="1905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Aft>
                          <a:spcPts val="800"/>
                        </a:spcAft>
                        <a:buNone/>
                      </a:pPr>
                      <a:r>
                        <a:rPr lang="en-US" sz="2400" b="1" kern="100" dirty="0">
                          <a:effectLst/>
                          <a:latin typeface="Calibri" panose="020F0502020204030204" pitchFamily="34" charset="0"/>
                          <a:cs typeface="Calibri" panose="020F0502020204030204" pitchFamily="34" charset="0"/>
                        </a:rPr>
                        <a:t>Value</a:t>
                      </a:r>
                      <a:endParaRPr lang="en-US" sz="2400" b="1" kern="100" dirty="0">
                        <a:effectLst/>
                        <a:latin typeface="Calibri" panose="020F0502020204030204" pitchFamily="34" charset="0"/>
                        <a:ea typeface="Aptos" panose="020B0004020202020204" pitchFamily="34" charset="0"/>
                        <a:cs typeface="Calibri" panose="020F0502020204030204" pitchFamily="34" charset="0"/>
                      </a:endParaRPr>
                    </a:p>
                  </a:txBody>
                  <a:tcPr marL="9525" marR="9525" marT="9525" marB="9525"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B w="1905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Aft>
                          <a:spcPts val="800"/>
                        </a:spcAft>
                        <a:buNone/>
                      </a:pPr>
                      <a:r>
                        <a:rPr lang="en-US" sz="2400" b="1" kern="100" dirty="0">
                          <a:effectLst/>
                          <a:latin typeface="Calibri" panose="020F0502020204030204" pitchFamily="34" charset="0"/>
                          <a:cs typeface="Calibri" panose="020F0502020204030204" pitchFamily="34" charset="0"/>
                        </a:rPr>
                        <a:t>Threshold (Good Fit)</a:t>
                      </a:r>
                      <a:endParaRPr lang="en-US" sz="2400" b="1" kern="100" dirty="0">
                        <a:effectLst/>
                        <a:latin typeface="Calibri" panose="020F0502020204030204" pitchFamily="34" charset="0"/>
                        <a:ea typeface="Aptos" panose="020B0004020202020204" pitchFamily="34" charset="0"/>
                        <a:cs typeface="Calibri" panose="020F0502020204030204" pitchFamily="34" charset="0"/>
                      </a:endParaRPr>
                    </a:p>
                  </a:txBody>
                  <a:tcPr marL="9525" marR="9525" marT="9525" marB="9525" anchor="ctr">
                    <a:lnL w="38100" cap="flat" cmpd="sng" algn="ctr">
                      <a:noFill/>
                      <a:prstDash val="solid"/>
                      <a:round/>
                      <a:headEnd type="none" w="med" len="med"/>
                      <a:tailEnd type="none" w="med" len="med"/>
                    </a:lnL>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4883270"/>
                  </a:ext>
                </a:extLst>
              </a:tr>
              <a:tr h="504007">
                <a:tc>
                  <a:txBody>
                    <a:bodyPr/>
                    <a:lstStyle/>
                    <a:p>
                      <a:pPr marL="0" marR="0" algn="ctr">
                        <a:lnSpc>
                          <a:spcPct val="107000"/>
                        </a:lnSpc>
                        <a:spcAft>
                          <a:spcPts val="800"/>
                        </a:spcAft>
                        <a:buNone/>
                      </a:pPr>
                      <a:r>
                        <a:rPr lang="en-US" sz="2400" b="0" kern="100" dirty="0">
                          <a:effectLst/>
                          <a:latin typeface="Calibri" panose="020F0502020204030204" pitchFamily="34" charset="0"/>
                          <a:cs typeface="Calibri" panose="020F0502020204030204" pitchFamily="34" charset="0"/>
                        </a:rPr>
                        <a:t>χ²</a:t>
                      </a:r>
                      <a:endParaRPr lang="en-US" sz="2400" b="0" kern="100" dirty="0">
                        <a:effectLst/>
                        <a:latin typeface="Calibri" panose="020F0502020204030204" pitchFamily="34" charset="0"/>
                        <a:ea typeface="Aptos" panose="020B0004020202020204" pitchFamily="34" charset="0"/>
                        <a:cs typeface="Calibri" panose="020F0502020204030204" pitchFamily="34" charset="0"/>
                      </a:endParaRPr>
                    </a:p>
                  </a:txBody>
                  <a:tcPr marL="9525" marR="9525" marT="9525" marB="9525" anchor="ctr">
                    <a:lnR w="381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noFill/>
                      <a:prstDash val="solid"/>
                      <a:round/>
                      <a:headEnd type="none" w="med" len="med"/>
                      <a:tailEnd type="none" w="med" len="med"/>
                    </a:lnB>
                    <a:solidFill>
                      <a:srgbClr val="FFFFFF"/>
                    </a:solidFill>
                  </a:tcPr>
                </a:tc>
                <a:tc>
                  <a:txBody>
                    <a:bodyPr/>
                    <a:lstStyle/>
                    <a:p>
                      <a:pPr marL="0" marR="0" algn="ctr">
                        <a:lnSpc>
                          <a:spcPct val="107000"/>
                        </a:lnSpc>
                        <a:spcAft>
                          <a:spcPts val="800"/>
                        </a:spcAft>
                        <a:buNone/>
                      </a:pPr>
                      <a:r>
                        <a:rPr lang="en-US" sz="2400" b="0" kern="100" dirty="0">
                          <a:effectLst/>
                          <a:latin typeface="Calibri" panose="020F0502020204030204" pitchFamily="34" charset="0"/>
                          <a:ea typeface="Aptos" panose="020B0004020202020204" pitchFamily="34" charset="0"/>
                          <a:cs typeface="Calibri" panose="020F0502020204030204" pitchFamily="34" charset="0"/>
                        </a:rPr>
                        <a:t>1.95</a:t>
                      </a:r>
                    </a:p>
                  </a:txBody>
                  <a:tcPr marL="9525" marR="9525" marT="9525" marB="9525"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noFill/>
                      <a:prstDash val="solid"/>
                      <a:round/>
                      <a:headEnd type="none" w="med" len="med"/>
                      <a:tailEnd type="none" w="med" len="med"/>
                    </a:lnB>
                    <a:solidFill>
                      <a:srgbClr val="FFFFFF"/>
                    </a:solidFill>
                  </a:tcPr>
                </a:tc>
                <a:tc>
                  <a:txBody>
                    <a:bodyPr/>
                    <a:lstStyle/>
                    <a:p>
                      <a:pPr marL="0" marR="0" algn="ctr">
                        <a:lnSpc>
                          <a:spcPct val="107000"/>
                        </a:lnSpc>
                        <a:spcAft>
                          <a:spcPts val="800"/>
                        </a:spcAft>
                        <a:buNone/>
                      </a:pPr>
                      <a:r>
                        <a:rPr lang="en-US" sz="2400" dirty="0">
                          <a:latin typeface="Calibri" panose="020F0502020204030204" pitchFamily="34" charset="0"/>
                          <a:cs typeface="Calibri" panose="020F0502020204030204" pitchFamily="34" charset="0"/>
                        </a:rPr>
                        <a:t>&lt; 2.00 (Excellent)</a:t>
                      </a:r>
                      <a:endParaRPr lang="en-US" sz="2400" b="0" kern="100" dirty="0">
                        <a:effectLst/>
                        <a:latin typeface="Calibri" panose="020F0502020204030204" pitchFamily="34" charset="0"/>
                        <a:ea typeface="Aptos" panose="020B0004020202020204" pitchFamily="34" charset="0"/>
                        <a:cs typeface="Calibri" panose="020F0502020204030204" pitchFamily="34" charset="0"/>
                      </a:endParaRPr>
                    </a:p>
                  </a:txBody>
                  <a:tcPr marL="9525" marR="9525" marT="9525" marB="9525" anchor="ctr">
                    <a:lnL w="38100" cap="flat" cmpd="sng" algn="ctr">
                      <a:noFill/>
                      <a:prstDash val="solid"/>
                      <a:round/>
                      <a:headEnd type="none" w="med" len="med"/>
                      <a:tailEnd type="none" w="med" len="med"/>
                    </a:lnL>
                    <a:lnT w="19050" cap="flat" cmpd="sng" algn="ctr">
                      <a:solidFill>
                        <a:srgbClr val="000000"/>
                      </a:solidFill>
                      <a:prstDash val="solid"/>
                      <a:round/>
                      <a:headEnd type="none" w="med" len="med"/>
                      <a:tailEnd type="none" w="med" len="med"/>
                    </a:lnT>
                    <a:lnB w="381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1940829843"/>
                  </a:ext>
                </a:extLst>
              </a:tr>
              <a:tr h="504007">
                <a:tc>
                  <a:txBody>
                    <a:bodyPr/>
                    <a:lstStyle/>
                    <a:p>
                      <a:pPr marL="0" marR="0" algn="ctr">
                        <a:lnSpc>
                          <a:spcPct val="107000"/>
                        </a:lnSpc>
                        <a:spcAft>
                          <a:spcPts val="800"/>
                        </a:spcAft>
                        <a:buNone/>
                      </a:pPr>
                      <a:r>
                        <a:rPr lang="en-US" sz="2400" b="0" i="1" kern="100" dirty="0">
                          <a:effectLst/>
                          <a:latin typeface="Calibri" panose="020F0502020204030204" pitchFamily="34" charset="0"/>
                          <a:ea typeface="Aptos" panose="020B0004020202020204" pitchFamily="34" charset="0"/>
                          <a:cs typeface="Calibri" panose="020F0502020204030204" pitchFamily="34" charset="0"/>
                        </a:rPr>
                        <a:t>p</a:t>
                      </a:r>
                      <a:r>
                        <a:rPr lang="en-US" sz="2400" b="0" i="0" kern="100" dirty="0">
                          <a:effectLst/>
                          <a:latin typeface="Calibri" panose="020F0502020204030204" pitchFamily="34" charset="0"/>
                          <a:ea typeface="Aptos" panose="020B0004020202020204" pitchFamily="34" charset="0"/>
                          <a:cs typeface="Calibri" panose="020F0502020204030204" pitchFamily="34" charset="0"/>
                        </a:rPr>
                        <a:t>-value</a:t>
                      </a:r>
                      <a:endParaRPr lang="en-US" sz="2400" b="0" i="1" kern="100" dirty="0">
                        <a:effectLst/>
                        <a:latin typeface="Calibri" panose="020F0502020204030204" pitchFamily="34" charset="0"/>
                        <a:ea typeface="Aptos" panose="020B0004020202020204" pitchFamily="34" charset="0"/>
                        <a:cs typeface="Calibri" panose="020F0502020204030204" pitchFamily="34" charset="0"/>
                      </a:endParaRPr>
                    </a:p>
                  </a:txBody>
                  <a:tcPr marL="9525" marR="9525" marT="9525" marB="9525" anchor="ctr">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rgbClr val="FFFFFF"/>
                    </a:solidFill>
                  </a:tcPr>
                </a:tc>
                <a:tc>
                  <a:txBody>
                    <a:bodyPr/>
                    <a:lstStyle/>
                    <a:p>
                      <a:pPr marL="0" marR="0" algn="ctr">
                        <a:lnSpc>
                          <a:spcPct val="107000"/>
                        </a:lnSpc>
                        <a:spcAft>
                          <a:spcPts val="800"/>
                        </a:spcAft>
                        <a:buNone/>
                      </a:pPr>
                      <a:r>
                        <a:rPr lang="en-US" sz="2400" b="0" kern="100" dirty="0">
                          <a:effectLst/>
                          <a:latin typeface="Calibri" panose="020F0502020204030204" pitchFamily="34" charset="0"/>
                          <a:ea typeface="Aptos" panose="020B0004020202020204" pitchFamily="34" charset="0"/>
                          <a:cs typeface="Calibri" panose="020F0502020204030204" pitchFamily="34" charset="0"/>
                        </a:rPr>
                        <a:t>.020</a:t>
                      </a:r>
                    </a:p>
                  </a:txBody>
                  <a:tcPr marL="9525" marR="9525" marT="9525" marB="9525"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rgbClr val="FFFFFF"/>
                    </a:solidFill>
                  </a:tcPr>
                </a:tc>
                <a:tc>
                  <a:txBody>
                    <a:bodyPr/>
                    <a:lstStyle/>
                    <a:p>
                      <a:pPr marL="0" marR="0" algn="ctr">
                        <a:lnSpc>
                          <a:spcPct val="107000"/>
                        </a:lnSpc>
                        <a:spcAft>
                          <a:spcPts val="800"/>
                        </a:spcAft>
                        <a:buNone/>
                      </a:pPr>
                      <a:r>
                        <a:rPr lang="en-US" sz="2400" b="0" kern="100" dirty="0">
                          <a:effectLst/>
                          <a:latin typeface="Calibri" panose="020F0502020204030204" pitchFamily="34" charset="0"/>
                          <a:cs typeface="Calibri" panose="020F0502020204030204" pitchFamily="34" charset="0"/>
                        </a:rPr>
                        <a:t>&gt; .05 (Non-sig preferred)</a:t>
                      </a:r>
                      <a:endParaRPr lang="en-US" sz="2400" b="0" kern="100" dirty="0">
                        <a:effectLst/>
                        <a:latin typeface="Calibri" panose="020F0502020204030204" pitchFamily="34" charset="0"/>
                        <a:ea typeface="Aptos" panose="020B0004020202020204" pitchFamily="34" charset="0"/>
                        <a:cs typeface="Calibri" panose="020F0502020204030204" pitchFamily="34" charset="0"/>
                      </a:endParaRPr>
                    </a:p>
                  </a:txBody>
                  <a:tcPr marL="9525" marR="9525" marT="9525" marB="9525" anchor="ctr">
                    <a:lnL w="38100" cap="flat" cmpd="sng" algn="ctr">
                      <a:noFill/>
                      <a:prstDash val="solid"/>
                      <a:round/>
                      <a:headEnd type="none" w="med" len="med"/>
                      <a:tailEnd type="none" w="med" len="med"/>
                    </a:lnL>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2210558565"/>
                  </a:ext>
                </a:extLst>
              </a:tr>
              <a:tr h="504007">
                <a:tc>
                  <a:txBody>
                    <a:bodyPr/>
                    <a:lstStyle/>
                    <a:p>
                      <a:pPr marL="0" marR="0" algn="ctr">
                        <a:lnSpc>
                          <a:spcPct val="107000"/>
                        </a:lnSpc>
                        <a:spcAft>
                          <a:spcPts val="800"/>
                        </a:spcAft>
                        <a:buNone/>
                      </a:pPr>
                      <a:r>
                        <a:rPr lang="en-US" sz="2400" b="0" kern="100">
                          <a:effectLst/>
                          <a:latin typeface="Calibri" panose="020F0502020204030204" pitchFamily="34" charset="0"/>
                          <a:ea typeface="Aptos" panose="020B0004020202020204" pitchFamily="34" charset="0"/>
                          <a:cs typeface="Calibri" panose="020F0502020204030204" pitchFamily="34" charset="0"/>
                        </a:rPr>
                        <a:t>CFI</a:t>
                      </a:r>
                    </a:p>
                  </a:txBody>
                  <a:tcPr marL="9525" marR="9525" marT="9525" marB="9525" anchor="ctr">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rgbClr val="FFFFFF"/>
                    </a:solidFill>
                  </a:tcPr>
                </a:tc>
                <a:tc>
                  <a:txBody>
                    <a:bodyPr/>
                    <a:lstStyle/>
                    <a:p>
                      <a:pPr marL="0" marR="0" algn="ctr">
                        <a:lnSpc>
                          <a:spcPct val="107000"/>
                        </a:lnSpc>
                        <a:spcAft>
                          <a:spcPts val="800"/>
                        </a:spcAft>
                        <a:buNone/>
                      </a:pPr>
                      <a:r>
                        <a:rPr lang="en-US" sz="2400" b="0" kern="100" dirty="0">
                          <a:effectLst/>
                          <a:latin typeface="Calibri" panose="020F0502020204030204" pitchFamily="34" charset="0"/>
                          <a:ea typeface="Aptos" panose="020B0004020202020204" pitchFamily="34" charset="0"/>
                          <a:cs typeface="Calibri" panose="020F0502020204030204" pitchFamily="34" charset="0"/>
                        </a:rPr>
                        <a:t>.991</a:t>
                      </a:r>
                    </a:p>
                  </a:txBody>
                  <a:tcPr marL="9525" marR="9525" marT="9525" marB="9525"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rgbClr val="FFFFFF"/>
                    </a:solidFill>
                  </a:tcPr>
                </a:tc>
                <a:tc>
                  <a:txBody>
                    <a:bodyPr/>
                    <a:lstStyle/>
                    <a:p>
                      <a:pPr marL="0" marR="0" algn="ctr">
                        <a:lnSpc>
                          <a:spcPct val="107000"/>
                        </a:lnSpc>
                        <a:spcAft>
                          <a:spcPts val="800"/>
                        </a:spcAft>
                        <a:buNone/>
                      </a:pPr>
                      <a:r>
                        <a:rPr lang="en-US" sz="2400" b="0" kern="100" dirty="0">
                          <a:effectLst/>
                          <a:latin typeface="Calibri" panose="020F0502020204030204" pitchFamily="34" charset="0"/>
                          <a:ea typeface="Aptos" panose="020B0004020202020204" pitchFamily="34" charset="0"/>
                          <a:cs typeface="Calibri" panose="020F0502020204030204" pitchFamily="34" charset="0"/>
                        </a:rPr>
                        <a:t>&gt; .95 (excellent)</a:t>
                      </a:r>
                    </a:p>
                  </a:txBody>
                  <a:tcPr marL="9525" marR="9525" marT="9525" marB="9525" anchor="ctr">
                    <a:lnL w="38100" cap="flat" cmpd="sng" algn="ctr">
                      <a:noFill/>
                      <a:prstDash val="solid"/>
                      <a:round/>
                      <a:headEnd type="none" w="med" len="med"/>
                      <a:tailEnd type="none" w="med" len="med"/>
                    </a:lnL>
                    <a:lnT w="38100" cap="flat" cmpd="sng" algn="ctr">
                      <a:noFill/>
                      <a:prstDash val="solid"/>
                      <a:round/>
                      <a:headEnd type="none" w="med" len="med"/>
                      <a:tailEnd type="none" w="med" len="med"/>
                    </a:lnT>
                    <a:lnB w="381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1045347684"/>
                  </a:ext>
                </a:extLst>
              </a:tr>
              <a:tr h="504007">
                <a:tc>
                  <a:txBody>
                    <a:bodyPr/>
                    <a:lstStyle/>
                    <a:p>
                      <a:pPr marL="0" marR="0" algn="ctr">
                        <a:lnSpc>
                          <a:spcPct val="107000"/>
                        </a:lnSpc>
                        <a:spcAft>
                          <a:spcPts val="800"/>
                        </a:spcAft>
                        <a:buNone/>
                      </a:pPr>
                      <a:r>
                        <a:rPr lang="en-US" sz="2400" b="0" kern="100" dirty="0">
                          <a:effectLst/>
                          <a:latin typeface="Calibri" panose="020F0502020204030204" pitchFamily="34" charset="0"/>
                          <a:cs typeface="Calibri" panose="020F0502020204030204" pitchFamily="34" charset="0"/>
                        </a:rPr>
                        <a:t>RMSEA</a:t>
                      </a:r>
                      <a:endParaRPr lang="en-US" sz="2400" b="0" kern="100" dirty="0">
                        <a:effectLst/>
                        <a:latin typeface="Calibri" panose="020F0502020204030204" pitchFamily="34" charset="0"/>
                        <a:ea typeface="Aptos" panose="020B0004020202020204" pitchFamily="34" charset="0"/>
                        <a:cs typeface="Calibri" panose="020F0502020204030204" pitchFamily="34" charset="0"/>
                      </a:endParaRPr>
                    </a:p>
                  </a:txBody>
                  <a:tcPr marL="9525" marR="9525" marT="9525" marB="9525" anchor="ctr">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Aft>
                          <a:spcPts val="800"/>
                        </a:spcAft>
                        <a:buNone/>
                      </a:pPr>
                      <a:r>
                        <a:rPr lang="en-US" sz="2400" b="0" kern="100" dirty="0">
                          <a:effectLst/>
                          <a:latin typeface="Calibri" panose="020F0502020204030204" pitchFamily="34" charset="0"/>
                          <a:cs typeface="Calibri" panose="020F0502020204030204" pitchFamily="34" charset="0"/>
                        </a:rPr>
                        <a:t>.035</a:t>
                      </a:r>
                      <a:endParaRPr lang="en-US" sz="2400" b="0" kern="100" dirty="0">
                        <a:effectLst/>
                        <a:latin typeface="Calibri" panose="020F0502020204030204" pitchFamily="34" charset="0"/>
                        <a:ea typeface="Aptos" panose="020B0004020202020204" pitchFamily="34" charset="0"/>
                        <a:cs typeface="Calibri" panose="020F0502020204030204" pitchFamily="34" charset="0"/>
                      </a:endParaRPr>
                    </a:p>
                  </a:txBody>
                  <a:tcPr marL="9525" marR="9525" marT="9525" marB="9525"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07000"/>
                        </a:lnSpc>
                        <a:spcAft>
                          <a:spcPts val="800"/>
                        </a:spcAft>
                        <a:buNone/>
                      </a:pPr>
                      <a:r>
                        <a:rPr lang="en-US" sz="2400" dirty="0">
                          <a:latin typeface="Calibri" panose="020F0502020204030204" pitchFamily="34" charset="0"/>
                          <a:cs typeface="Calibri" panose="020F0502020204030204" pitchFamily="34" charset="0"/>
                        </a:rPr>
                        <a:t>≤ .06</a:t>
                      </a:r>
                      <a:endParaRPr lang="en-US" sz="2400" b="0" kern="100" dirty="0">
                        <a:effectLst/>
                        <a:latin typeface="Calibri" panose="020F0502020204030204" pitchFamily="34" charset="0"/>
                        <a:ea typeface="Aptos" panose="020B0004020202020204" pitchFamily="34" charset="0"/>
                        <a:cs typeface="Calibri" panose="020F0502020204030204" pitchFamily="34" charset="0"/>
                      </a:endParaRPr>
                    </a:p>
                  </a:txBody>
                  <a:tcPr marL="9525" marR="9525" marT="9525" marB="9525" anchor="ctr">
                    <a:lnL w="38100" cap="flat" cmpd="sng" algn="ctr">
                      <a:noFill/>
                      <a:prstDash val="solid"/>
                      <a:round/>
                      <a:headEnd type="none" w="med" len="med"/>
                      <a:tailEnd type="none" w="med" len="med"/>
                    </a:lnL>
                    <a:lnT w="38100" cap="flat" cmpd="sng" algn="ctr">
                      <a:no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09765001"/>
                  </a:ext>
                </a:extLst>
              </a:tr>
            </a:tbl>
          </a:graphicData>
        </a:graphic>
      </p:graphicFrame>
      <p:graphicFrame>
        <p:nvGraphicFramePr>
          <p:cNvPr id="8" name="Table 7">
            <a:extLst>
              <a:ext uri="{FF2B5EF4-FFF2-40B4-BE49-F238E27FC236}">
                <a16:creationId xmlns:a16="http://schemas.microsoft.com/office/drawing/2014/main" id="{F28F271D-367E-9287-F4D5-5CD3315EADCF}"/>
              </a:ext>
            </a:extLst>
          </p:cNvPr>
          <p:cNvGraphicFramePr>
            <a:graphicFrameLocks noGrp="1"/>
          </p:cNvGraphicFramePr>
          <p:nvPr>
            <p:extLst>
              <p:ext uri="{D42A27DB-BD31-4B8C-83A1-F6EECF244321}">
                <p14:modId xmlns:p14="http://schemas.microsoft.com/office/powerpoint/2010/main" val="4165566695"/>
              </p:ext>
            </p:extLst>
          </p:nvPr>
        </p:nvGraphicFramePr>
        <p:xfrm>
          <a:off x="15658986" y="32248987"/>
          <a:ext cx="14367357" cy="4891922"/>
        </p:xfrm>
        <a:graphic>
          <a:graphicData uri="http://schemas.openxmlformats.org/drawingml/2006/table">
            <a:tbl>
              <a:tblPr firstRow="1" bandRow="1">
                <a:tableStyleId>{5940675A-B579-460E-94D1-54222C63F5DA}</a:tableStyleId>
              </a:tblPr>
              <a:tblGrid>
                <a:gridCol w="9008549">
                  <a:extLst>
                    <a:ext uri="{9D8B030D-6E8A-4147-A177-3AD203B41FA5}">
                      <a16:colId xmlns:a16="http://schemas.microsoft.com/office/drawing/2014/main" val="332980294"/>
                    </a:ext>
                  </a:extLst>
                </a:gridCol>
                <a:gridCol w="5358808">
                  <a:extLst>
                    <a:ext uri="{9D8B030D-6E8A-4147-A177-3AD203B41FA5}">
                      <a16:colId xmlns:a16="http://schemas.microsoft.com/office/drawing/2014/main" val="4265598007"/>
                    </a:ext>
                  </a:extLst>
                </a:gridCol>
              </a:tblGrid>
              <a:tr h="698846">
                <a:tc gridSpan="2">
                  <a:txBody>
                    <a:bodyPr/>
                    <a:lstStyle/>
                    <a:p>
                      <a:pPr algn="l"/>
                      <a:r>
                        <a:rPr lang="en-US" sz="3200" b="1" dirty="0">
                          <a:latin typeface="Calibri" panose="020F0502020204030204" pitchFamily="34" charset="0"/>
                          <a:cs typeface="Calibri" panose="020F0502020204030204" pitchFamily="34" charset="0"/>
                        </a:rPr>
                        <a:t>Table 2.</a:t>
                      </a:r>
                      <a:r>
                        <a:rPr lang="en-US" sz="3200" b="0" dirty="0">
                          <a:latin typeface="Calibri" panose="020F0502020204030204" pitchFamily="34" charset="0"/>
                          <a:cs typeface="Calibri" panose="020F0502020204030204" pitchFamily="34" charset="0"/>
                        </a:rPr>
                        <a:t> </a:t>
                      </a:r>
                      <a:r>
                        <a:rPr lang="en-US" sz="3200" b="0" i="1" dirty="0">
                          <a:latin typeface="Calibri" panose="020F0502020204030204" pitchFamily="34" charset="0"/>
                          <a:cs typeface="Calibri" panose="020F0502020204030204" pitchFamily="34" charset="0"/>
                        </a:rPr>
                        <a:t>Direct and Indirect Pathways from Structural Equation Models</a:t>
                      </a:r>
                      <a:endParaRPr sz="3200" b="1"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US" sz="2800" b="1"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764596800"/>
                  </a:ext>
                </a:extLst>
              </a:tr>
              <a:tr h="698846">
                <a:tc>
                  <a:txBody>
                    <a:bodyPr/>
                    <a:lstStyle/>
                    <a:p>
                      <a:pPr algn="ctr"/>
                      <a:r>
                        <a:rPr lang="en-US" sz="3200" b="1" dirty="0">
                          <a:latin typeface="Calibri" panose="020F0502020204030204" pitchFamily="34" charset="0"/>
                          <a:cs typeface="Calibri" panose="020F0502020204030204" pitchFamily="34" charset="0"/>
                        </a:rPr>
                        <a:t>Direct Paths</a:t>
                      </a:r>
                      <a:endParaRPr sz="3200" b="1"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l-GR" sz="3200" b="1" i="1" dirty="0"/>
                        <a:t>β</a:t>
                      </a:r>
                      <a:r>
                        <a:rPr lang="en-US" sz="3200" b="1" i="1" dirty="0"/>
                        <a:t> </a:t>
                      </a:r>
                      <a:r>
                        <a:rPr lang="en-US" sz="3200" b="1" i="0" dirty="0"/>
                        <a:t>(</a:t>
                      </a:r>
                      <a:r>
                        <a:rPr lang="en-US" sz="3200" b="1" i="1" dirty="0"/>
                        <a:t>p</a:t>
                      </a:r>
                      <a:r>
                        <a:rPr lang="en-US" sz="3200" b="1" i="0" dirty="0"/>
                        <a:t>-value)</a:t>
                      </a:r>
                      <a:endParaRPr lang="en-US" sz="3200" b="1"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23281050"/>
                  </a:ext>
                </a:extLst>
              </a:tr>
              <a:tr h="698846">
                <a:tc>
                  <a:txBody>
                    <a:bodyPr/>
                    <a:lstStyle/>
                    <a:p>
                      <a:pPr marL="0" algn="ctr"/>
                      <a:r>
                        <a:rPr lang="en-US" sz="3200" b="1" dirty="0">
                          <a:latin typeface="Calibri" panose="020F0502020204030204" pitchFamily="34" charset="0"/>
                          <a:cs typeface="Calibri" panose="020F0502020204030204" pitchFamily="34" charset="0"/>
                        </a:rPr>
                        <a:t>H1: </a:t>
                      </a:r>
                      <a:r>
                        <a:rPr lang="en-US" sz="3200" dirty="0">
                          <a:latin typeface="Calibri" panose="020F0502020204030204" pitchFamily="34" charset="0"/>
                          <a:cs typeface="Calibri" panose="020F0502020204030204" pitchFamily="34" charset="0"/>
                          <a:sym typeface="Wingdings" pitchFamily="2" charset="2"/>
                        </a:rPr>
                        <a:t>ACEs  Stressful Events</a:t>
                      </a:r>
                      <a:endParaRPr lang="en-US" sz="3200"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1" dirty="0">
                          <a:latin typeface="Calibri" panose="020F0502020204030204" pitchFamily="34" charset="0"/>
                          <a:cs typeface="Calibri" panose="020F0502020204030204" pitchFamily="34" charset="0"/>
                        </a:rPr>
                        <a:t>.28</a:t>
                      </a:r>
                      <a:r>
                        <a:rPr lang="en-US" sz="3200" b="1" baseline="30000" dirty="0">
                          <a:latin typeface="Calibri" panose="020F0502020204030204" pitchFamily="34" charset="0"/>
                          <a:cs typeface="Calibri" panose="020F0502020204030204" pitchFamily="34" charset="0"/>
                        </a:rPr>
                        <a:t>**</a:t>
                      </a:r>
                      <a:r>
                        <a:rPr lang="en-US" sz="3200" b="1" dirty="0">
                          <a:latin typeface="Calibri" panose="020F0502020204030204" pitchFamily="34" charset="0"/>
                          <a:cs typeface="Calibri" panose="020F0502020204030204" pitchFamily="34" charset="0"/>
                        </a:rPr>
                        <a:t> </a:t>
                      </a:r>
                      <a:r>
                        <a:rPr lang="en-US" sz="3200" b="0" dirty="0">
                          <a:latin typeface="Calibri" panose="020F0502020204030204" pitchFamily="34" charset="0"/>
                          <a:cs typeface="Calibri" panose="020F0502020204030204" pitchFamily="34" charset="0"/>
                        </a:rPr>
                        <a:t>(&lt;.001)</a:t>
                      </a:r>
                    </a:p>
                  </a:txBody>
                  <a:tcPr anchor="ctr">
                    <a:lnL w="12700" cmpd="sng">
                      <a:noFill/>
                    </a:lnL>
                    <a:lnR w="12700" cmpd="sng">
                      <a:noFill/>
                    </a:lnR>
                    <a:lnT w="38100" cap="flat" cmpd="sng" algn="ctr">
                      <a:solidFill>
                        <a:schemeClr val="tx1"/>
                      </a:solid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646469"/>
                  </a:ext>
                </a:extLst>
              </a:tr>
              <a:tr h="698846">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1" dirty="0">
                          <a:latin typeface="Calibri" panose="020F0502020204030204" pitchFamily="34" charset="0"/>
                          <a:cs typeface="Calibri" panose="020F0502020204030204" pitchFamily="34" charset="0"/>
                        </a:rPr>
                        <a:t>H2A: </a:t>
                      </a:r>
                      <a:r>
                        <a:rPr lang="en-US" sz="3200" dirty="0">
                          <a:latin typeface="Calibri" panose="020F0502020204030204" pitchFamily="34" charset="0"/>
                          <a:cs typeface="Calibri" panose="020F0502020204030204" pitchFamily="34" charset="0"/>
                        </a:rPr>
                        <a:t>ACEs </a:t>
                      </a:r>
                      <a:r>
                        <a:rPr lang="en-US" sz="3200" dirty="0">
                          <a:latin typeface="Calibri" panose="020F0502020204030204" pitchFamily="34" charset="0"/>
                          <a:cs typeface="Calibri" panose="020F0502020204030204" pitchFamily="34" charset="0"/>
                          <a:sym typeface="Wingdings" pitchFamily="2" charset="2"/>
                        </a:rPr>
                        <a:t> </a:t>
                      </a:r>
                      <a:r>
                        <a:rPr lang="en-US" sz="3200" dirty="0">
                          <a:latin typeface="Calibri" panose="020F0502020204030204" pitchFamily="34" charset="0"/>
                          <a:cs typeface="Calibri" panose="020F0502020204030204" pitchFamily="34" charset="0"/>
                        </a:rPr>
                        <a:t>Psychological Distress</a:t>
                      </a:r>
                    </a:p>
                  </a:txBody>
                  <a:tcPr anchor="ctr">
                    <a:lnL w="12700" cmpd="sng">
                      <a:noFill/>
                    </a:lnL>
                    <a:lnR w="12700" cmpd="sng">
                      <a:noFill/>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.17</a:t>
                      </a:r>
                      <a:r>
                        <a:rPr lang="en-US" sz="3200" b="1" i="0" u="none" strike="noStrike" cap="none" baseline="30000" dirty="0">
                          <a:solidFill>
                            <a:schemeClr val="tx1"/>
                          </a:solidFill>
                          <a:effectLst/>
                          <a:latin typeface="Calibri" panose="020F0502020204030204" pitchFamily="34" charset="0"/>
                          <a:ea typeface="+mn-ea"/>
                          <a:cs typeface="Calibri" panose="020F0502020204030204" pitchFamily="34" charset="0"/>
                          <a:sym typeface="Arial"/>
                        </a:rPr>
                        <a:t>**</a:t>
                      </a:r>
                      <a:r>
                        <a:rPr lang="en-US" sz="3200" b="1" dirty="0">
                          <a:latin typeface="Calibri" panose="020F0502020204030204" pitchFamily="34" charset="0"/>
                          <a:cs typeface="Calibri" panose="020F0502020204030204" pitchFamily="34" charset="0"/>
                        </a:rPr>
                        <a:t> </a:t>
                      </a:r>
                      <a:r>
                        <a:rPr lang="en-US" sz="3200" b="0" dirty="0">
                          <a:latin typeface="Calibri" panose="020F0502020204030204" pitchFamily="34" charset="0"/>
                          <a:cs typeface="Calibri" panose="020F0502020204030204" pitchFamily="34" charset="0"/>
                        </a:rPr>
                        <a:t>(&lt;.001)</a:t>
                      </a:r>
                    </a:p>
                  </a:txBody>
                  <a:tcPr anchor="ctr">
                    <a:lnL w="12700" cmpd="sng">
                      <a:noFill/>
                    </a:lnL>
                    <a:lnR w="12700" cmpd="sng">
                      <a:noFill/>
                    </a:lnR>
                    <a:lnT w="38100" cap="flat" cmpd="sng" algn="ctr">
                      <a:noFill/>
                      <a:prstDash val="solid"/>
                      <a:round/>
                      <a:headEnd type="none" w="med" len="med"/>
                      <a:tailEnd type="none" w="med" len="med"/>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7358593"/>
                  </a:ext>
                </a:extLst>
              </a:tr>
              <a:tr h="698846">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1" dirty="0">
                          <a:latin typeface="Calibri" panose="020F0502020204030204" pitchFamily="34" charset="0"/>
                          <a:cs typeface="Calibri" panose="020F0502020204030204" pitchFamily="34" charset="0"/>
                        </a:rPr>
                        <a:t>H2B: </a:t>
                      </a:r>
                      <a:r>
                        <a:rPr lang="en-US" sz="3200" b="0" dirty="0">
                          <a:latin typeface="Calibri" panose="020F0502020204030204" pitchFamily="34" charset="0"/>
                          <a:cs typeface="Calibri" panose="020F0502020204030204" pitchFamily="34" charset="0"/>
                        </a:rPr>
                        <a:t>Stressful Events </a:t>
                      </a:r>
                      <a:r>
                        <a:rPr lang="en-US" sz="3200" dirty="0">
                          <a:latin typeface="Calibri" panose="020F0502020204030204" pitchFamily="34" charset="0"/>
                          <a:cs typeface="Calibri" panose="020F0502020204030204" pitchFamily="34" charset="0"/>
                          <a:sym typeface="Wingdings" pitchFamily="2" charset="2"/>
                        </a:rPr>
                        <a:t> </a:t>
                      </a:r>
                      <a:r>
                        <a:rPr lang="en-US" sz="3200" dirty="0">
                          <a:latin typeface="Calibri" panose="020F0502020204030204" pitchFamily="34" charset="0"/>
                          <a:cs typeface="Calibri" panose="020F0502020204030204" pitchFamily="34" charset="0"/>
                        </a:rPr>
                        <a:t>Psychological Distress</a:t>
                      </a:r>
                    </a:p>
                  </a:txBody>
                  <a:tcPr anchor="ctr">
                    <a:lnL w="12700" cmpd="sng">
                      <a:noFill/>
                    </a:lnL>
                    <a:lnR w="12700" cmpd="sng">
                      <a:noFill/>
                    </a:lnR>
                    <a:lnT w="38100" cap="flat" cmpd="sng" algn="ctr">
                      <a:no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1" i="0" u="none" strike="noStrike" cap="none" dirty="0">
                          <a:solidFill>
                            <a:schemeClr val="tx1"/>
                          </a:solidFill>
                          <a:effectLst/>
                          <a:latin typeface="Calibri" panose="020F0502020204030204" pitchFamily="34" charset="0"/>
                          <a:ea typeface="+mn-ea"/>
                          <a:cs typeface="Calibri" panose="020F0502020204030204" pitchFamily="34" charset="0"/>
                          <a:sym typeface="Arial"/>
                        </a:rPr>
                        <a:t>.34</a:t>
                      </a:r>
                      <a:r>
                        <a:rPr lang="en-US" sz="3200" b="1" i="0" u="none" strike="noStrike" cap="none" baseline="30000" dirty="0">
                          <a:solidFill>
                            <a:schemeClr val="tx1"/>
                          </a:solidFill>
                          <a:effectLst/>
                          <a:latin typeface="Calibri" panose="020F0502020204030204" pitchFamily="34" charset="0"/>
                          <a:ea typeface="+mn-ea"/>
                          <a:cs typeface="Calibri" panose="020F0502020204030204" pitchFamily="34" charset="0"/>
                          <a:sym typeface="Arial"/>
                        </a:rPr>
                        <a:t>**</a:t>
                      </a:r>
                      <a:r>
                        <a:rPr lang="en-US" sz="3200" b="1" dirty="0">
                          <a:latin typeface="Calibri" panose="020F0502020204030204" pitchFamily="34" charset="0"/>
                          <a:cs typeface="Calibri" panose="020F0502020204030204" pitchFamily="34" charset="0"/>
                        </a:rPr>
                        <a:t> </a:t>
                      </a:r>
                      <a:r>
                        <a:rPr lang="en-US" sz="3200" b="0" dirty="0">
                          <a:latin typeface="Calibri" panose="020F0502020204030204" pitchFamily="34" charset="0"/>
                          <a:cs typeface="Calibri" panose="020F0502020204030204" pitchFamily="34" charset="0"/>
                        </a:rPr>
                        <a:t>(&lt;.001)</a:t>
                      </a:r>
                    </a:p>
                  </a:txBody>
                  <a:tcPr anchor="ctr">
                    <a:lnL w="12700" cmpd="sng">
                      <a:noFill/>
                    </a:lnL>
                    <a:lnR w="12700" cmpd="sng">
                      <a:noFill/>
                    </a:lnR>
                    <a:lnT w="38100" cap="flat" cmpd="sng" algn="ctr">
                      <a:no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3407667"/>
                  </a:ext>
                </a:extLst>
              </a:tr>
              <a:tr h="698846">
                <a:tc>
                  <a:txBody>
                    <a:bodyPr/>
                    <a:lstStyle/>
                    <a:p>
                      <a:pPr algn="ctr"/>
                      <a:r>
                        <a:rPr lang="en-US" sz="3200" b="1" dirty="0">
                          <a:latin typeface="Calibri" panose="020F0502020204030204" pitchFamily="34" charset="0"/>
                          <a:cs typeface="Calibri" panose="020F0502020204030204" pitchFamily="34" charset="0"/>
                        </a:rPr>
                        <a:t>Indirect Paths</a:t>
                      </a:r>
                      <a:endParaRPr sz="3200" b="1"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l-GR" sz="3200" b="1" i="1" dirty="0"/>
                        <a:t>β</a:t>
                      </a:r>
                      <a:r>
                        <a:rPr lang="en-US" sz="3200" b="1" i="1" dirty="0"/>
                        <a:t> </a:t>
                      </a:r>
                      <a:r>
                        <a:rPr lang="en-US" sz="3200" b="1" i="0" dirty="0"/>
                        <a:t>(</a:t>
                      </a:r>
                      <a:r>
                        <a:rPr lang="en-US" sz="3200" b="1" i="1" dirty="0"/>
                        <a:t>p</a:t>
                      </a:r>
                      <a:r>
                        <a:rPr lang="en-US" sz="3200" b="1" i="0" dirty="0"/>
                        <a:t>-value)</a:t>
                      </a:r>
                      <a:endParaRPr lang="en-US" sz="3200" b="1"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3759028"/>
                  </a:ext>
                </a:extLst>
              </a:tr>
              <a:tr h="698846">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1" dirty="0">
                          <a:latin typeface="Calibri" panose="020F0502020204030204" pitchFamily="34" charset="0"/>
                          <a:cs typeface="Calibri" panose="020F0502020204030204" pitchFamily="34" charset="0"/>
                        </a:rPr>
                        <a:t>H3: </a:t>
                      </a:r>
                      <a:r>
                        <a:rPr lang="en-US" sz="3200" dirty="0">
                          <a:latin typeface="Calibri" panose="020F0502020204030204" pitchFamily="34" charset="0"/>
                          <a:cs typeface="Calibri" panose="020F0502020204030204" pitchFamily="34" charset="0"/>
                          <a:sym typeface="Wingdings" pitchFamily="2" charset="2"/>
                        </a:rPr>
                        <a:t>ACEs  Stressful Events  </a:t>
                      </a:r>
                      <a:r>
                        <a:rPr lang="en-US" sz="3200" dirty="0">
                          <a:latin typeface="Calibri" panose="020F0502020204030204" pitchFamily="34" charset="0"/>
                          <a:cs typeface="Calibri" panose="020F0502020204030204" pitchFamily="34" charset="0"/>
                        </a:rPr>
                        <a:t>Psych Distress</a:t>
                      </a:r>
                    </a:p>
                  </a:txBody>
                  <a:tcPr anchor="ctr">
                    <a:lnL w="12700" cmpd="sng">
                      <a:noFill/>
                    </a:lnL>
                    <a:lnR w="12700" cmpd="sng">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3200" b="1" dirty="0">
                          <a:latin typeface="Calibri" panose="020F0502020204030204" pitchFamily="34" charset="0"/>
                          <a:cs typeface="Calibri" panose="020F0502020204030204" pitchFamily="34" charset="0"/>
                        </a:rPr>
                        <a:t>.09</a:t>
                      </a:r>
                      <a:r>
                        <a:rPr lang="en-US" sz="3200" b="1" baseline="30000" dirty="0">
                          <a:latin typeface="Calibri" panose="020F0502020204030204" pitchFamily="34" charset="0"/>
                          <a:cs typeface="Calibri" panose="020F0502020204030204" pitchFamily="34" charset="0"/>
                        </a:rPr>
                        <a:t>** </a:t>
                      </a:r>
                      <a:r>
                        <a:rPr lang="en-US" sz="3200" b="0" dirty="0">
                          <a:latin typeface="Calibri" panose="020F0502020204030204" pitchFamily="34" charset="0"/>
                          <a:cs typeface="Calibri" panose="020F0502020204030204" pitchFamily="34" charset="0"/>
                        </a:rPr>
                        <a:t>(&lt;.001)</a:t>
                      </a:r>
                      <a:endParaRPr lang="en-US" sz="3200" b="1" dirty="0">
                        <a:latin typeface="Calibri" panose="020F0502020204030204" pitchFamily="34" charset="0"/>
                        <a:cs typeface="Calibri" panose="020F0502020204030204" pitchFamily="34" charset="0"/>
                      </a:endParaRPr>
                    </a:p>
                  </a:txBody>
                  <a:tcPr anchor="ctr">
                    <a:lnL w="12700" cmpd="sng">
                      <a:noFill/>
                    </a:lnL>
                    <a:lnR w="12700" cmpd="sng">
                      <a:noFill/>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5297753"/>
                  </a:ext>
                </a:extLst>
              </a:tr>
            </a:tbl>
          </a:graphicData>
        </a:graphic>
      </p:graphicFrame>
      <p:graphicFrame>
        <p:nvGraphicFramePr>
          <p:cNvPr id="9" name="Google Shape;52;p1">
            <a:extLst>
              <a:ext uri="{FF2B5EF4-FFF2-40B4-BE49-F238E27FC236}">
                <a16:creationId xmlns:a16="http://schemas.microsoft.com/office/drawing/2014/main" id="{56AA1A36-9C8E-4129-AA25-31E7C3E7EFC1}"/>
              </a:ext>
            </a:extLst>
          </p:cNvPr>
          <p:cNvGraphicFramePr/>
          <p:nvPr>
            <p:extLst>
              <p:ext uri="{D42A27DB-BD31-4B8C-83A1-F6EECF244321}">
                <p14:modId xmlns:p14="http://schemas.microsoft.com/office/powerpoint/2010/main" val="4238045364"/>
              </p:ext>
            </p:extLst>
          </p:nvPr>
        </p:nvGraphicFramePr>
        <p:xfrm>
          <a:off x="31024301" y="20219844"/>
          <a:ext cx="11744001" cy="17792980"/>
        </p:xfrm>
        <a:graphic>
          <a:graphicData uri="http://schemas.openxmlformats.org/drawingml/2006/table">
            <a:tbl>
              <a:tblPr firstRow="1" bandRow="1">
                <a:noFill/>
                <a:tableStyleId>{FE3CA08B-9768-4BA8-ADFF-038C8274CAF7}</a:tableStyleId>
              </a:tblPr>
              <a:tblGrid>
                <a:gridCol w="11744001">
                  <a:extLst>
                    <a:ext uri="{9D8B030D-6E8A-4147-A177-3AD203B41FA5}">
                      <a16:colId xmlns:a16="http://schemas.microsoft.com/office/drawing/2014/main" val="20000"/>
                    </a:ext>
                  </a:extLst>
                </a:gridCol>
              </a:tblGrid>
              <a:tr h="1364250">
                <a:tc>
                  <a:txBody>
                    <a:bodyPr/>
                    <a:lstStyle/>
                    <a:p>
                      <a:pPr marL="0" marR="0" lvl="0" indent="0" algn="ctr" rtl="0">
                        <a:lnSpc>
                          <a:spcPct val="100000"/>
                        </a:lnSpc>
                        <a:spcBef>
                          <a:spcPts val="0"/>
                        </a:spcBef>
                        <a:spcAft>
                          <a:spcPts val="0"/>
                        </a:spcAft>
                        <a:buClr>
                          <a:srgbClr val="000000"/>
                        </a:buClr>
                        <a:buSzPts val="9600"/>
                        <a:buFont typeface="Arial"/>
                        <a:buNone/>
                      </a:pPr>
                      <a:r>
                        <a:rPr lang="en-US" sz="6600" dirty="0">
                          <a:solidFill>
                            <a:srgbClr val="000000"/>
                          </a:solidFill>
                          <a:latin typeface="Calibri"/>
                          <a:ea typeface="Calibri"/>
                          <a:cs typeface="Calibri"/>
                          <a:sym typeface="Calibri"/>
                        </a:rPr>
                        <a:t> </a:t>
                      </a:r>
                      <a:r>
                        <a:rPr lang="en-US" sz="6600" dirty="0">
                          <a:solidFill>
                            <a:srgbClr val="FFFFFF"/>
                          </a:solidFill>
                          <a:latin typeface="Calibri"/>
                          <a:ea typeface="Calibri"/>
                          <a:cs typeface="Calibri"/>
                          <a:sym typeface="Calibri"/>
                        </a:rPr>
                        <a:t>Findings and Conclusions</a:t>
                      </a:r>
                      <a:endParaRPr lang="en-US" sz="6600" u="none" strike="noStrike" cap="none" dirty="0">
                        <a:solidFill>
                          <a:srgbClr val="FFFFFF"/>
                        </a:solidFill>
                      </a:endParaRPr>
                    </a:p>
                  </a:txBody>
                  <a:tcPr marL="91450" marR="91450" marT="45725" marB="45725"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770000"/>
                    </a:solidFill>
                  </a:tcPr>
                </a:tc>
                <a:extLst>
                  <a:ext uri="{0D108BD9-81ED-4DB2-BD59-A6C34878D82A}">
                    <a16:rowId xmlns:a16="http://schemas.microsoft.com/office/drawing/2014/main" val="10000"/>
                  </a:ext>
                </a:extLst>
              </a:tr>
              <a:tr h="15651126">
                <a:tc>
                  <a:txBody>
                    <a:bodyPr/>
                    <a:lstStyle/>
                    <a:p>
                      <a:pPr marL="685800" marR="0" lvl="0" indent="-685800" algn="l" rtl="0">
                        <a:lnSpc>
                          <a:spcPct val="100000"/>
                        </a:lnSpc>
                        <a:spcBef>
                          <a:spcPts val="1200"/>
                        </a:spcBef>
                        <a:spcAft>
                          <a:spcPts val="0"/>
                        </a:spcAft>
                        <a:buClr>
                          <a:schemeClr val="dk1"/>
                        </a:buClr>
                        <a:buSzPts val="4900"/>
                        <a:buFont typeface="Arial"/>
                        <a:buChar char="•"/>
                      </a:pPr>
                      <a:r>
                        <a:rPr lang="en-US" sz="4600" b="0" u="none" strike="noStrike" cap="none" dirty="0">
                          <a:latin typeface="Calibri"/>
                          <a:ea typeface="Calibri"/>
                          <a:cs typeface="Calibri"/>
                          <a:sym typeface="Calibri"/>
                        </a:rPr>
                        <a:t>Both higher numbers of past aversive experiences in childhood and current stressful life events were associated with increased neuroticism, negative affect, social anxiety, and test anxiety, as well as decreased optimism and psychological health.</a:t>
                      </a:r>
                    </a:p>
                    <a:p>
                      <a:pPr marL="685800" marR="0" lvl="0" indent="-685800" algn="l" rtl="0">
                        <a:lnSpc>
                          <a:spcPct val="100000"/>
                        </a:lnSpc>
                        <a:spcBef>
                          <a:spcPts val="1200"/>
                        </a:spcBef>
                        <a:spcAft>
                          <a:spcPts val="0"/>
                        </a:spcAft>
                        <a:buClr>
                          <a:schemeClr val="dk1"/>
                        </a:buClr>
                        <a:buSzPts val="4900"/>
                        <a:buFont typeface="Arial"/>
                        <a:buChar char="•"/>
                      </a:pPr>
                      <a:r>
                        <a:rPr lang="en-US" sz="4600" b="0" u="none" strike="noStrike" cap="none" dirty="0">
                          <a:latin typeface="Calibri"/>
                          <a:ea typeface="Calibri"/>
                          <a:cs typeface="Calibri"/>
                          <a:sym typeface="Calibri"/>
                        </a:rPr>
                        <a:t>The SEM mediation model found that ACEs and stressful events explained 17% of the overall variability in psychological distress.    </a:t>
                      </a:r>
                    </a:p>
                    <a:p>
                      <a:pPr marL="685800" marR="0" lvl="0" indent="-685800" algn="l" rtl="0">
                        <a:lnSpc>
                          <a:spcPct val="100000"/>
                        </a:lnSpc>
                        <a:spcBef>
                          <a:spcPts val="1200"/>
                        </a:spcBef>
                        <a:spcAft>
                          <a:spcPts val="0"/>
                        </a:spcAft>
                        <a:buClr>
                          <a:schemeClr val="dk1"/>
                        </a:buClr>
                        <a:buSzPts val="4900"/>
                        <a:buFont typeface="Arial"/>
                        <a:buChar char="•"/>
                      </a:pPr>
                      <a:r>
                        <a:rPr lang="en-US" sz="4600" b="0" u="none" strike="noStrike" cap="none" dirty="0">
                          <a:latin typeface="Calibri"/>
                          <a:ea typeface="Calibri"/>
                          <a:cs typeface="Calibri"/>
                          <a:sym typeface="Calibri"/>
                        </a:rPr>
                        <a:t>The number of stressful events partially mediated the effect of ACEs on psychological distress, replicating and extending the previous findings reported by </a:t>
                      </a:r>
                      <a:r>
                        <a:rPr lang="en-US" sz="4600" b="0" u="none" strike="noStrike" cap="none" dirty="0" err="1">
                          <a:latin typeface="Calibri"/>
                          <a:ea typeface="Calibri"/>
                          <a:cs typeface="Calibri"/>
                          <a:sym typeface="Calibri"/>
                        </a:rPr>
                        <a:t>Karatekin</a:t>
                      </a:r>
                      <a:r>
                        <a:rPr lang="en-US" sz="4600" b="0" u="none" strike="noStrike" cap="none" dirty="0">
                          <a:latin typeface="Calibri"/>
                          <a:ea typeface="Calibri"/>
                          <a:cs typeface="Calibri"/>
                          <a:sym typeface="Calibri"/>
                        </a:rPr>
                        <a:t> (2018) and providing support to the secondary adversities hypothesis.</a:t>
                      </a:r>
                    </a:p>
                    <a:p>
                      <a:pPr marL="685800" marR="0" lvl="0" indent="-685800" algn="l" rtl="0">
                        <a:lnSpc>
                          <a:spcPct val="100000"/>
                        </a:lnSpc>
                        <a:spcBef>
                          <a:spcPts val="1200"/>
                        </a:spcBef>
                        <a:spcAft>
                          <a:spcPts val="0"/>
                        </a:spcAft>
                        <a:buClr>
                          <a:schemeClr val="dk1"/>
                        </a:buClr>
                        <a:buSzPts val="4900"/>
                        <a:buFont typeface="Arial"/>
                        <a:buChar char="•"/>
                      </a:pPr>
                      <a:r>
                        <a:rPr lang="en-US" sz="4600" b="1" u="none" strike="noStrike" cap="none" dirty="0">
                          <a:solidFill>
                            <a:srgbClr val="770000"/>
                          </a:solidFill>
                          <a:latin typeface="Calibri"/>
                          <a:ea typeface="Calibri"/>
                          <a:cs typeface="Calibri"/>
                          <a:sym typeface="Calibri"/>
                        </a:rPr>
                        <a:t>College students with more exposure to childhood adversities continue to experience more stressful life events, which elevate their levels of psychological distress and put them at increased risk for mental health concerns.  </a:t>
                      </a:r>
                    </a:p>
                  </a:txBody>
                  <a:tcPr marL="274325" marR="274325" marT="274325" marB="274325">
                    <a:lnL w="38100" cap="flat" cmpd="sng">
                      <a:solidFill>
                        <a:srgbClr val="000000"/>
                      </a:solidFill>
                      <a:prstDash val="solid"/>
                      <a:round/>
                      <a:headEnd type="none" w="sm" len="sm"/>
                      <a:tailEnd type="none" w="sm" len="sm"/>
                    </a:lnL>
                    <a:lnR w="38100" cap="flat" cmpd="sng">
                      <a:solidFill>
                        <a:srgbClr val="000000"/>
                      </a:solidFill>
                      <a:prstDash val="solid"/>
                      <a:round/>
                      <a:headEnd type="none" w="sm" len="sm"/>
                      <a:tailEnd type="none" w="sm" len="sm"/>
                    </a:lnR>
                    <a:lnT w="38100" cap="flat" cmpd="sng" algn="ctr">
                      <a:solidFill>
                        <a:srgbClr val="000000"/>
                      </a:solidFill>
                      <a:prstDash val="solid"/>
                      <a:round/>
                      <a:headEnd type="none" w="med" len="med"/>
                      <a:tailEnd type="none" w="med" len="med"/>
                    </a:lnT>
                    <a:lnB w="3810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bl>
          </a:graphicData>
        </a:graphic>
      </p:graphicFrame>
      <p:sp>
        <p:nvSpPr>
          <p:cNvPr id="10" name="TextBox 9">
            <a:extLst>
              <a:ext uri="{FF2B5EF4-FFF2-40B4-BE49-F238E27FC236}">
                <a16:creationId xmlns:a16="http://schemas.microsoft.com/office/drawing/2014/main" id="{F0291B5C-6BA1-5AF4-8079-609F78D8BFEE}"/>
              </a:ext>
            </a:extLst>
          </p:cNvPr>
          <p:cNvSpPr txBox="1"/>
          <p:nvPr/>
        </p:nvSpPr>
        <p:spPr>
          <a:xfrm>
            <a:off x="15508417" y="30036096"/>
            <a:ext cx="15073069" cy="1815882"/>
          </a:xfrm>
          <a:prstGeom prst="rect">
            <a:avLst/>
          </a:prstGeom>
          <a:noFill/>
        </p:spPr>
        <p:txBody>
          <a:bodyPr wrap="square" rtlCol="0">
            <a:spAutoFit/>
          </a:bodyPr>
          <a:lstStyle/>
          <a:p>
            <a:r>
              <a:rPr lang="en-US" sz="2800" i="1" dirty="0">
                <a:latin typeface="Calibri" panose="020F0502020204030204" pitchFamily="34" charset="0"/>
                <a:cs typeface="Calibri" panose="020F0502020204030204" pitchFamily="34" charset="0"/>
              </a:rPr>
              <a:t>Note.</a:t>
            </a:r>
            <a:r>
              <a:rPr lang="en-US" sz="2800" dirty="0">
                <a:latin typeface="Calibri" panose="020F0502020204030204" pitchFamily="34" charset="0"/>
                <a:cs typeface="Calibri" panose="020F0502020204030204" pitchFamily="34" charset="0"/>
              </a:rPr>
              <a:t> Based on theory and the results of a preliminary factor analysis, six measures (variables #4-9 in Table 1 above) were initially identified as collective measures underlying the one construct we called psychological distress. However, SEM showed the best fitting model occurred when test anxiety was excluded as a latent factor of psychological distress.     </a:t>
            </a:r>
            <a:endParaRPr lang="en-US" sz="2800" i="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1222</TotalTime>
  <Words>1230</Words>
  <Application>Microsoft Macintosh PowerPoint</Application>
  <PresentationFormat>Custom</PresentationFormat>
  <Paragraphs>191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shopper</dc:creator>
  <cp:lastModifiedBy>Travis Conradt</cp:lastModifiedBy>
  <cp:revision>9</cp:revision>
  <dcterms:created xsi:type="dcterms:W3CDTF">2007-04-04T14:17:42Z</dcterms:created>
  <dcterms:modified xsi:type="dcterms:W3CDTF">2025-04-22T13:23:59Z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