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32">
          <p15:clr>
            <a:srgbClr val="747775"/>
          </p15:clr>
        </p15:guide>
      </p15:sldGuideLst>
    </p:ext>
    <p:ext uri="GoogleSlidesCustomDataVersion2">
      <go:slidesCustomData xmlns:go="http://customooxmlschemas.google.com/" r:id="rId7" roundtripDataSignature="AMtx7miy6gGTQZgK+unXsyXVUYjVoflQ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png"/><Relationship Id="rId12"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9296400" y="1258138"/>
            <a:ext cx="27352200" cy="52317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chemeClr val="dk1"/>
                </a:solidFill>
                <a:latin typeface="Calibri"/>
                <a:ea typeface="Calibri"/>
                <a:cs typeface="Calibri"/>
                <a:sym typeface="Calibri"/>
              </a:rPr>
              <a:t>Hidden Hammerheads: </a:t>
            </a:r>
            <a:r>
              <a:rPr b="1" lang="en-US" sz="8000">
                <a:solidFill>
                  <a:schemeClr val="dk1"/>
                </a:solidFill>
                <a:latin typeface="Calibri"/>
                <a:ea typeface="Calibri"/>
                <a:cs typeface="Calibri"/>
                <a:sym typeface="Calibri"/>
              </a:rPr>
              <a:t>Discovering</a:t>
            </a:r>
            <a:r>
              <a:rPr b="1" i="0" lang="en-US" sz="8000" u="none" cap="none" strike="noStrike">
                <a:solidFill>
                  <a:schemeClr val="dk1"/>
                </a:solidFill>
                <a:latin typeface="Calibri"/>
                <a:ea typeface="Calibri"/>
                <a:cs typeface="Calibri"/>
                <a:sym typeface="Calibri"/>
              </a:rPr>
              <a:t> Genetic Markers of Differentiation and Hybridization in Cryptic Shark Species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Kieran Stein, Rachel Schweppe, Abby Hest</a:t>
            </a:r>
            <a:r>
              <a:rPr b="1" lang="en-US" sz="6600">
                <a:solidFill>
                  <a:schemeClr val="dk1"/>
                </a:solidFill>
                <a:latin typeface="Calibri"/>
                <a:ea typeface="Calibri"/>
                <a:cs typeface="Calibri"/>
                <a:sym typeface="Calibri"/>
              </a:rPr>
              <a:t>erhagen, Michelle Gargiulo</a:t>
            </a:r>
            <a:r>
              <a:rPr b="1" i="0" lang="en-US" sz="6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Dr. Toby Daly-Engel, Dept. of Ocean Engineering and Marine Sciences,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p1"/>
          <p:cNvSpPr txBox="1"/>
          <p:nvPr/>
        </p:nvSpPr>
        <p:spPr>
          <a:xfrm>
            <a:off x="968725" y="6693025"/>
            <a:ext cx="27587400" cy="5767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7000"/>
              <a:buFont typeface="Arial"/>
              <a:buNone/>
            </a:pPr>
            <a:r>
              <a:t/>
            </a:r>
            <a:endParaRPr b="1" sz="600" u="sng">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7000"/>
              <a:buFont typeface="Arial"/>
              <a:buNone/>
            </a:pPr>
            <a:r>
              <a:t/>
            </a:r>
            <a:endParaRPr b="1" sz="600" u="sng">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7000"/>
              <a:buFont typeface="Arial"/>
              <a:buNone/>
            </a:pPr>
            <a:r>
              <a:rPr b="1" lang="en-US" sz="6000" u="sng">
                <a:solidFill>
                  <a:schemeClr val="dk1"/>
                </a:solidFill>
                <a:latin typeface="Calibri"/>
                <a:ea typeface="Calibri"/>
                <a:cs typeface="Calibri"/>
                <a:sym typeface="Calibri"/>
              </a:rPr>
              <a:t>Introduction</a:t>
            </a:r>
            <a:endParaRPr b="1" sz="600" u="sng">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7000"/>
              <a:buFont typeface="Arial"/>
              <a:buNone/>
            </a:pPr>
            <a:r>
              <a:t/>
            </a:r>
            <a:endParaRPr b="1" sz="6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7000"/>
              <a:buFont typeface="Arial"/>
              <a:buNone/>
            </a:pPr>
            <a:r>
              <a:rPr lang="en-US" sz="4800">
                <a:solidFill>
                  <a:schemeClr val="dk1"/>
                </a:solidFill>
                <a:latin typeface="Calibri"/>
                <a:ea typeface="Calibri"/>
                <a:cs typeface="Calibri"/>
                <a:sym typeface="Calibri"/>
              </a:rPr>
              <a:t>Scalloped hammerheads (</a:t>
            </a:r>
            <a:r>
              <a:rPr i="1" lang="en-US" sz="4800">
                <a:solidFill>
                  <a:schemeClr val="dk1"/>
                </a:solidFill>
                <a:latin typeface="Calibri"/>
                <a:ea typeface="Calibri"/>
                <a:cs typeface="Calibri"/>
                <a:sym typeface="Calibri"/>
              </a:rPr>
              <a:t>Sphyrna lewini</a:t>
            </a:r>
            <a:r>
              <a:rPr lang="en-US" sz="4800">
                <a:solidFill>
                  <a:schemeClr val="dk1"/>
                </a:solidFill>
                <a:latin typeface="Calibri"/>
                <a:ea typeface="Calibri"/>
                <a:cs typeface="Calibri"/>
                <a:sym typeface="Calibri"/>
              </a:rPr>
              <a:t>) are a globally endangered species whose life history traits make them vulnerable to fishing pressure</a:t>
            </a:r>
            <a:r>
              <a:rPr baseline="30000" lang="en-US" sz="4800">
                <a:solidFill>
                  <a:schemeClr val="dk1"/>
                </a:solidFill>
                <a:latin typeface="Calibri"/>
                <a:ea typeface="Calibri"/>
                <a:cs typeface="Calibri"/>
                <a:sym typeface="Calibri"/>
              </a:rPr>
              <a:t>1,2</a:t>
            </a:r>
            <a:r>
              <a:rPr lang="en-US" sz="4800">
                <a:solidFill>
                  <a:schemeClr val="dk1"/>
                </a:solidFill>
                <a:latin typeface="Calibri"/>
                <a:ea typeface="Calibri"/>
                <a:cs typeface="Calibri"/>
                <a:sym typeface="Calibri"/>
              </a:rPr>
              <a:t>. Conservation of the species has been complicated by the discovery of the cryptic Carolina hammerhead (</a:t>
            </a:r>
            <a:r>
              <a:rPr i="1" lang="en-US" sz="4800">
                <a:solidFill>
                  <a:schemeClr val="dk1"/>
                </a:solidFill>
                <a:latin typeface="Calibri"/>
                <a:ea typeface="Calibri"/>
                <a:cs typeface="Calibri"/>
                <a:sym typeface="Calibri"/>
              </a:rPr>
              <a:t>Sphyrna gilberti</a:t>
            </a:r>
            <a:r>
              <a:rPr lang="en-US" sz="4800">
                <a:solidFill>
                  <a:schemeClr val="dk1"/>
                </a:solidFill>
                <a:latin typeface="Calibri"/>
                <a:ea typeface="Calibri"/>
                <a:cs typeface="Calibri"/>
                <a:sym typeface="Calibri"/>
              </a:rPr>
              <a:t>), which overlaps in range and closely resembles S. </a:t>
            </a:r>
            <a:r>
              <a:rPr i="1" lang="en-US" sz="4800">
                <a:solidFill>
                  <a:schemeClr val="dk1"/>
                </a:solidFill>
                <a:latin typeface="Calibri"/>
                <a:ea typeface="Calibri"/>
                <a:cs typeface="Calibri"/>
                <a:sym typeface="Calibri"/>
              </a:rPr>
              <a:t>lewini </a:t>
            </a:r>
            <a:r>
              <a:rPr baseline="30000" lang="en-US" sz="48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 The only consistent morphological difference, vertebrae count, is lethal to assess (Figures 1 &amp; 2).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4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Few studies have jointly assessed S. </a:t>
            </a:r>
            <a:r>
              <a:rPr i="1" lang="en-US" sz="4800">
                <a:solidFill>
                  <a:schemeClr val="dk1"/>
                </a:solidFill>
                <a:latin typeface="Calibri"/>
                <a:ea typeface="Calibri"/>
                <a:cs typeface="Calibri"/>
                <a:sym typeface="Calibri"/>
              </a:rPr>
              <a:t>gilberti</a:t>
            </a:r>
            <a:r>
              <a:rPr lang="en-US" sz="4800">
                <a:solidFill>
                  <a:schemeClr val="dk1"/>
                </a:solidFill>
                <a:latin typeface="Calibri"/>
                <a:ea typeface="Calibri"/>
                <a:cs typeface="Calibri"/>
                <a:sym typeface="Calibri"/>
              </a:rPr>
              <a:t> and S.</a:t>
            </a:r>
            <a:r>
              <a:rPr i="1" lang="en-US" sz="4800">
                <a:solidFill>
                  <a:schemeClr val="dk1"/>
                </a:solidFill>
                <a:latin typeface="Calibri"/>
                <a:ea typeface="Calibri"/>
                <a:cs typeface="Calibri"/>
                <a:sym typeface="Calibri"/>
              </a:rPr>
              <a:t> lewini</a:t>
            </a:r>
            <a:r>
              <a:rPr lang="en-US" sz="4800">
                <a:solidFill>
                  <a:schemeClr val="dk1"/>
                </a:solidFill>
                <a:latin typeface="Calibri"/>
                <a:ea typeface="Calibri"/>
                <a:cs typeface="Calibri"/>
                <a:sym typeface="Calibri"/>
              </a:rPr>
              <a:t> populations, and only one has previously investigated potential hybridization</a:t>
            </a:r>
            <a:r>
              <a:rPr baseline="30000" lang="en-US" sz="4800">
                <a:solidFill>
                  <a:schemeClr val="dk1"/>
                </a:solidFill>
                <a:latin typeface="Calibri"/>
                <a:ea typeface="Calibri"/>
                <a:cs typeface="Calibri"/>
                <a:sym typeface="Calibri"/>
              </a:rPr>
              <a:t>4</a:t>
            </a:r>
            <a:r>
              <a:rPr lang="en-US" sz="48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This study is the first to develop a method for determining hybridization using a combination of the nuclear gene ITS2 and the mitochondrial control region (mtDNA).</a:t>
            </a:r>
            <a:r>
              <a:rPr lang="en-US" sz="4800">
                <a:solidFill>
                  <a:schemeClr val="dk1"/>
                </a:solidFill>
                <a:latin typeface="Calibri"/>
                <a:ea typeface="Calibri"/>
                <a:cs typeface="Calibri"/>
                <a:sym typeface="Calibri"/>
              </a:rPr>
              <a:t> Because mtDNA is maternally inherited and nuclear DNA is inherited from both parents, a mismatch between them, known as mitonuclear discordance, can reveal hybridization (Figure 4). If the mtDNA indicates one species while the nuclear DNA indicates another, it suggests the individual had parents of different species and is therefore a hybrid.  These tools provide an accessible, nonlethal method for detecting hybridization in cryptic elasmobranchs (sharks, skates, and rays), which is crucial for informing effective conservation strategies.</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600" u="sng">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i="0" lang="en-US" sz="6000" u="sng" cap="none" strike="noStrike">
                <a:solidFill>
                  <a:schemeClr val="dk1"/>
                </a:solidFill>
                <a:latin typeface="Calibri"/>
                <a:ea typeface="Calibri"/>
                <a:cs typeface="Calibri"/>
                <a:sym typeface="Calibri"/>
              </a:rPr>
              <a:t>Materials and Methods</a:t>
            </a:r>
            <a:endParaRPr b="1" sz="6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i="0" lang="en-US" sz="4800" u="none" cap="none" strike="noStrike">
                <a:solidFill>
                  <a:schemeClr val="dk1"/>
                </a:solidFill>
                <a:latin typeface="Calibri"/>
                <a:ea typeface="Calibri"/>
                <a:cs typeface="Calibri"/>
                <a:sym typeface="Calibri"/>
              </a:rPr>
              <a:t>Fin clips were collected from 41 presumed S. </a:t>
            </a:r>
            <a:r>
              <a:rPr b="0" i="1" lang="en-US" sz="4800" u="none" cap="none" strike="noStrike">
                <a:solidFill>
                  <a:schemeClr val="dk1"/>
                </a:solidFill>
                <a:latin typeface="Calibri"/>
                <a:ea typeface="Calibri"/>
                <a:cs typeface="Calibri"/>
                <a:sym typeface="Calibri"/>
              </a:rPr>
              <a:t>lewini </a:t>
            </a:r>
            <a:r>
              <a:rPr b="0" i="0" lang="en-US" sz="4800" u="none" cap="none" strike="noStrike">
                <a:solidFill>
                  <a:schemeClr val="dk1"/>
                </a:solidFill>
                <a:latin typeface="Calibri"/>
                <a:ea typeface="Calibri"/>
                <a:cs typeface="Calibri"/>
                <a:sym typeface="Calibri"/>
              </a:rPr>
              <a:t>individuals, and DNA was extracted using a modified salting-out protocol. The following primers were used to assess species ID and detect hybridization:</a:t>
            </a:r>
            <a:endParaRPr b="0" i="0" sz="4800" u="none" cap="none" strike="noStrike">
              <a:solidFill>
                <a:schemeClr val="dk1"/>
              </a:solidFill>
              <a:latin typeface="Calibri"/>
              <a:ea typeface="Calibri"/>
              <a:cs typeface="Calibri"/>
              <a:sym typeface="Calibri"/>
            </a:endParaRPr>
          </a:p>
          <a:p>
            <a:pPr indent="0" lvl="0" marL="0" marR="0" rtl="0" algn="ctr">
              <a:lnSpc>
                <a:spcPct val="100000"/>
              </a:lnSpc>
              <a:spcBef>
                <a:spcPts val="120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mtDNA (~1200 bp): </a:t>
            </a:r>
            <a:r>
              <a:rPr b="0" i="0" lang="en-US" sz="4800" u="none" cap="none" strike="noStrike">
                <a:solidFill>
                  <a:schemeClr val="dk1"/>
                </a:solidFill>
                <a:latin typeface="Calibri"/>
                <a:ea typeface="Calibri"/>
                <a:cs typeface="Calibri"/>
                <a:sym typeface="Calibri"/>
              </a:rPr>
              <a:t>Pro-L, 282H</a:t>
            </a:r>
            <a:r>
              <a:rPr baseline="30000" lang="en-US" sz="4800">
                <a:solidFill>
                  <a:schemeClr val="dk1"/>
                </a:solidFill>
                <a:latin typeface="Calibri"/>
                <a:ea typeface="Calibri"/>
                <a:cs typeface="Calibri"/>
                <a:sym typeface="Calibri"/>
              </a:rPr>
              <a:t>5</a:t>
            </a:r>
            <a:r>
              <a:rPr b="0" i="0" lang="en-US" sz="4800" u="none" cap="none" strike="noStrike">
                <a:solidFill>
                  <a:schemeClr val="dk1"/>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ITS2 (~650 bp): </a:t>
            </a:r>
            <a:r>
              <a:rPr b="0" i="0" lang="en-US" sz="4800" u="none" cap="none" strike="noStrike">
                <a:solidFill>
                  <a:schemeClr val="dk1"/>
                </a:solidFill>
                <a:latin typeface="Calibri"/>
                <a:ea typeface="Calibri"/>
                <a:cs typeface="Calibri"/>
                <a:sym typeface="Calibri"/>
              </a:rPr>
              <a:t>FISH5.8SF, FISH28SR</a:t>
            </a:r>
            <a:r>
              <a:rPr baseline="30000" lang="en-US" sz="4800">
                <a:solidFill>
                  <a:schemeClr val="dk1"/>
                </a:solidFill>
                <a:latin typeface="Calibri"/>
                <a:ea typeface="Calibri"/>
                <a:cs typeface="Calibri"/>
                <a:sym typeface="Calibri"/>
              </a:rPr>
              <a:t>6</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Species were identified via mtDNA sequences using the BLAST</a:t>
            </a:r>
            <a:r>
              <a:rPr b="0" baseline="30000" i="0" lang="en-US" sz="4800" u="none" cap="none" strike="noStrike">
                <a:solidFill>
                  <a:schemeClr val="dk1"/>
                </a:solidFill>
                <a:latin typeface="Calibri"/>
                <a:ea typeface="Calibri"/>
                <a:cs typeface="Calibri"/>
                <a:sym typeface="Calibri"/>
              </a:rPr>
              <a:t>7</a:t>
            </a:r>
            <a:r>
              <a:rPr b="0" i="0" lang="en-US" sz="4800" u="none" cap="none" strike="noStrike">
                <a:solidFill>
                  <a:schemeClr val="dk1"/>
                </a:solidFill>
                <a:latin typeface="Calibri"/>
                <a:ea typeface="Calibri"/>
                <a:cs typeface="Calibri"/>
                <a:sym typeface="Calibri"/>
              </a:rPr>
              <a:t> program. Sequences were aligned with MAFFT v7.388</a:t>
            </a:r>
            <a:r>
              <a:rPr baseline="30000" lang="en-US" sz="4800">
                <a:solidFill>
                  <a:schemeClr val="dk1"/>
                </a:solidFill>
                <a:latin typeface="Calibri"/>
                <a:ea typeface="Calibri"/>
                <a:cs typeface="Calibri"/>
                <a:sym typeface="Calibri"/>
              </a:rPr>
              <a:t>8</a:t>
            </a:r>
            <a:r>
              <a:rPr b="0" i="0" lang="en-US" sz="4800" u="none" cap="none" strike="noStrike">
                <a:solidFill>
                  <a:schemeClr val="dk1"/>
                </a:solidFill>
                <a:latin typeface="Calibri"/>
                <a:ea typeface="Calibri"/>
                <a:cs typeface="Calibri"/>
                <a:sym typeface="Calibri"/>
              </a:rPr>
              <a:t>, and diagnostic markers for species identification were identified. Hybridization was assessed manually, and samples with discordant mtDNA and nuclear identities were classified as hybrids.</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rPr b="1" lang="en-US" sz="4800">
                <a:solidFill>
                  <a:schemeClr val="dk1"/>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Figure 4. </a:t>
            </a:r>
            <a:r>
              <a:rPr b="0" i="0" lang="en-US" sz="4800" u="none" cap="none" strike="noStrike">
                <a:solidFill>
                  <a:schemeClr val="dk1"/>
                </a:solidFill>
                <a:latin typeface="Calibri"/>
                <a:ea typeface="Calibri"/>
                <a:cs typeface="Calibri"/>
                <a:sym typeface="Calibri"/>
              </a:rPr>
              <a:t>Nuclear vs. mitochondrial DNA (a)</a:t>
            </a:r>
            <a:r>
              <a:rPr b="0" i="0" lang="en-US" sz="4800" u="none" cap="none" strike="noStrike">
                <a:solidFill>
                  <a:schemeClr val="dk1"/>
                </a:solidFill>
                <a:latin typeface="Calibri"/>
                <a:ea typeface="Calibri"/>
                <a:cs typeface="Calibri"/>
                <a:sym typeface="Calibri"/>
              </a:rPr>
              <a:t>.</a:t>
            </a:r>
            <a:r>
              <a:rPr b="0" i="0" lang="en-US" sz="4800" u="none" cap="none" strike="noStrike">
                <a:solidFill>
                  <a:schemeClr val="dk1"/>
                </a:solidFill>
                <a:latin typeface="Calibri"/>
                <a:ea typeface="Calibri"/>
                <a:cs typeface="Calibri"/>
                <a:sym typeface="Calibri"/>
              </a:rPr>
              <a:t> </a:t>
            </a:r>
            <a:r>
              <a:rPr lang="en-US" sz="4800">
                <a:solidFill>
                  <a:schemeClr val="dk1"/>
                </a:solidFill>
                <a:latin typeface="Calibri"/>
                <a:ea typeface="Calibri"/>
                <a:cs typeface="Calibri"/>
                <a:sym typeface="Calibri"/>
              </a:rPr>
              <a:t>M</a:t>
            </a:r>
            <a:r>
              <a:rPr b="0" i="0" lang="en-US" sz="4800" u="none" cap="none" strike="noStrike">
                <a:solidFill>
                  <a:schemeClr val="dk1"/>
                </a:solidFill>
                <a:latin typeface="Calibri"/>
                <a:ea typeface="Calibri"/>
                <a:cs typeface="Calibri"/>
                <a:sym typeface="Calibri"/>
              </a:rPr>
              <a:t>itonuclear discordance in a </a:t>
            </a:r>
            <a:r>
              <a:rPr b="0" i="0" lang="en-US" sz="4800" u="none" cap="none" strike="noStrike">
                <a:solidFill>
                  <a:schemeClr val="dk1"/>
                </a:solidFill>
                <a:latin typeface="Calibri"/>
                <a:ea typeface="Calibri"/>
                <a:cs typeface="Calibri"/>
                <a:sym typeface="Calibri"/>
              </a:rPr>
              <a:t>S. </a:t>
            </a:r>
            <a:r>
              <a:rPr b="0" i="1" lang="en-US" sz="4800" u="none" cap="none" strike="noStrike">
                <a:solidFill>
                  <a:schemeClr val="dk1"/>
                </a:solidFill>
                <a:latin typeface="Calibri"/>
                <a:ea typeface="Calibri"/>
                <a:cs typeface="Calibri"/>
                <a:sym typeface="Calibri"/>
              </a:rPr>
              <a:t>lewini</a:t>
            </a:r>
            <a:r>
              <a:rPr i="1" lang="en-US" sz="4800">
                <a:solidFill>
                  <a:schemeClr val="dk1"/>
                </a:solidFill>
                <a:latin typeface="Calibri"/>
                <a:ea typeface="Calibri"/>
                <a:cs typeface="Calibri"/>
                <a:sym typeface="Calibri"/>
              </a:rPr>
              <a:t> </a:t>
            </a:r>
            <a:r>
              <a:rPr lang="en-US" sz="4800">
                <a:solidFill>
                  <a:schemeClr val="dk1"/>
                </a:solidFill>
                <a:latin typeface="Calibri"/>
                <a:ea typeface="Calibri"/>
                <a:cs typeface="Calibri"/>
                <a:sym typeface="Calibri"/>
              </a:rPr>
              <a:t>x</a:t>
            </a:r>
            <a:r>
              <a:rPr i="1" lang="en-US" sz="4800">
                <a:solidFill>
                  <a:schemeClr val="dk1"/>
                </a:solidFill>
                <a:latin typeface="Calibri"/>
                <a:ea typeface="Calibri"/>
                <a:cs typeface="Calibri"/>
                <a:sym typeface="Calibri"/>
              </a:rPr>
              <a:t> </a:t>
            </a:r>
            <a:r>
              <a:rPr b="0" i="0" lang="en-US" sz="4800" u="none" cap="none" strike="noStrike">
                <a:solidFill>
                  <a:schemeClr val="dk1"/>
                </a:solidFill>
                <a:latin typeface="Calibri"/>
                <a:ea typeface="Calibri"/>
                <a:cs typeface="Calibri"/>
                <a:sym typeface="Calibri"/>
              </a:rPr>
              <a:t>S. </a:t>
            </a:r>
            <a:r>
              <a:rPr b="0" i="1" lang="en-US" sz="4800" u="none" cap="none" strike="noStrike">
                <a:solidFill>
                  <a:schemeClr val="dk1"/>
                </a:solidFill>
                <a:latin typeface="Calibri"/>
                <a:ea typeface="Calibri"/>
                <a:cs typeface="Calibri"/>
                <a:sym typeface="Calibri"/>
              </a:rPr>
              <a:t>gilberti</a:t>
            </a:r>
            <a:r>
              <a:rPr b="0" i="0" lang="en-US" sz="4800" u="none" cap="none" strike="noStrike">
                <a:solidFill>
                  <a:schemeClr val="dk1"/>
                </a:solidFill>
                <a:latin typeface="Calibri"/>
                <a:ea typeface="Calibri"/>
                <a:cs typeface="Calibri"/>
                <a:sym typeface="Calibri"/>
              </a:rPr>
              <a:t> hybrid (b).</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800"/>
              <a:buFont typeface="Arial"/>
              <a:buNone/>
            </a:pPr>
            <a:r>
              <a:rPr b="1" lang="en-US"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800"/>
              <a:buFont typeface="Arial"/>
              <a:buNone/>
            </a:pPr>
            <a:r>
              <a:rPr lang="en-US" sz="48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800"/>
              <a:buFont typeface="Arial"/>
              <a:buNone/>
            </a:pPr>
            <a:r>
              <a:t/>
            </a:r>
            <a:endParaRPr b="1" sz="600" u="sng">
              <a:solidFill>
                <a:schemeClr val="dk1"/>
              </a:solidFill>
              <a:latin typeface="Calibri"/>
              <a:ea typeface="Calibri"/>
              <a:cs typeface="Calibri"/>
              <a:sym typeface="Calibri"/>
            </a:endParaRPr>
          </a:p>
          <a:p>
            <a:pPr indent="0" lvl="0" marL="457200" marR="0" rtl="0" algn="l">
              <a:lnSpc>
                <a:spcPct val="100000"/>
              </a:lnSpc>
              <a:spcBef>
                <a:spcPts val="2100"/>
              </a:spcBef>
              <a:spcAft>
                <a:spcPts val="0"/>
              </a:spcAft>
              <a:buClr>
                <a:srgbClr val="000000"/>
              </a:buClr>
              <a:buSzPts val="4800"/>
              <a:buFont typeface="Arial"/>
              <a:buNone/>
            </a:pPr>
            <a:r>
              <a:rPr lang="en-US" sz="4800">
                <a:solidFill>
                  <a:schemeClr val="dk1"/>
                </a:solidFill>
                <a:latin typeface="Calibri"/>
                <a:ea typeface="Calibri"/>
                <a:cs typeface="Calibri"/>
                <a:sym typeface="Calibri"/>
              </a:rPr>
              <a:t>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21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21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21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457200" marR="0" rtl="0" algn="l">
              <a:lnSpc>
                <a:spcPct val="100000"/>
              </a:lnSpc>
              <a:spcBef>
                <a:spcPts val="21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210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48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457200" lvl="0" marL="15087600" marR="0" rtl="0" algn="l">
              <a:lnSpc>
                <a:spcPct val="100000"/>
              </a:lnSpc>
              <a:spcBef>
                <a:spcPts val="0"/>
              </a:spcBef>
              <a:spcAft>
                <a:spcPts val="0"/>
              </a:spcAft>
              <a:buClr>
                <a:schemeClr val="dk1"/>
              </a:buClr>
              <a:buSzPts val="1100"/>
              <a:buFont typeface="Arial"/>
              <a:buNone/>
            </a:pPr>
            <a:r>
              <a:rPr b="1" i="0" lang="en-US" sz="4800" u="none" cap="none" strike="noStrike">
                <a:solidFill>
                  <a:schemeClr val="dk1"/>
                </a:solidFill>
                <a:latin typeface="Calibri"/>
                <a:ea typeface="Calibri"/>
                <a:cs typeface="Calibri"/>
                <a:sym typeface="Calibri"/>
              </a:rPr>
              <a:t>Figure 5</a:t>
            </a:r>
            <a:r>
              <a:rPr b="0" i="0" lang="en-US" sz="4800" u="none" cap="none" strike="noStrike">
                <a:solidFill>
                  <a:schemeClr val="dk1"/>
                </a:solidFill>
                <a:latin typeface="Calibri"/>
                <a:ea typeface="Calibri"/>
                <a:cs typeface="Calibri"/>
                <a:sym typeface="Calibri"/>
              </a:rPr>
              <a:t>. Table of diagnostic ITS2 positions (a) and</a:t>
            </a:r>
            <a:endParaRPr b="0" i="0" sz="4800" u="none" cap="none" strike="noStrike">
              <a:solidFill>
                <a:schemeClr val="dk1"/>
              </a:solidFill>
              <a:latin typeface="Calibri"/>
              <a:ea typeface="Calibri"/>
              <a:cs typeface="Calibri"/>
              <a:sym typeface="Calibri"/>
            </a:endParaRPr>
          </a:p>
          <a:p>
            <a:pPr indent="0" lvl="0" marL="15544800" marR="0" rtl="0" algn="l">
              <a:lnSpc>
                <a:spcPct val="100000"/>
              </a:lnSpc>
              <a:spcBef>
                <a:spcPts val="0"/>
              </a:spcBef>
              <a:spcAft>
                <a:spcPts val="0"/>
              </a:spcAft>
              <a:buClr>
                <a:schemeClr val="dk1"/>
              </a:buClr>
              <a:buSzPts val="1100"/>
              <a:buFont typeface="Arial"/>
              <a:buNone/>
            </a:pPr>
            <a:r>
              <a:rPr b="0" i="0" lang="en-US" sz="4800" u="none" cap="none" strike="noStrike">
                <a:solidFill>
                  <a:schemeClr val="dk1"/>
                </a:solidFill>
                <a:latin typeface="Calibri"/>
                <a:ea typeface="Calibri"/>
                <a:cs typeface="Calibri"/>
                <a:sym typeface="Calibri"/>
              </a:rPr>
              <a:t>chromatogram comparison of samples with species references. </a:t>
            </a:r>
            <a:endParaRPr b="0" i="0" sz="4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6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7000" u="sng"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4800" u="none" cap="none" strike="noStrike">
                <a:solidFill>
                  <a:schemeClr val="dk1"/>
                </a:solidFill>
                <a:latin typeface="Calibri"/>
                <a:ea typeface="Calibri"/>
                <a:cs typeface="Calibri"/>
                <a:sym typeface="Calibri"/>
              </a:rPr>
              <a:t>                                                                                                                                                                                                             </a:t>
            </a:r>
            <a:endParaRPr b="0" i="0" sz="4800" u="none" cap="none" strike="noStrike">
              <a:solidFill>
                <a:schemeClr val="dk1"/>
              </a:solidFill>
              <a:latin typeface="Calibri"/>
              <a:ea typeface="Calibri"/>
              <a:cs typeface="Calibri"/>
              <a:sym typeface="Calibri"/>
            </a:endParaRPr>
          </a:p>
        </p:txBody>
      </p:sp>
      <p:sp>
        <p:nvSpPr>
          <p:cNvPr id="53" name="Google Shape;53;p1"/>
          <p:cNvSpPr txBox="1"/>
          <p:nvPr/>
        </p:nvSpPr>
        <p:spPr>
          <a:xfrm>
            <a:off x="29418275" y="19807475"/>
            <a:ext cx="7848000" cy="8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blip>
          <a:srcRect b="7433" l="0" r="0" t="0"/>
          <a:stretch/>
        </p:blipFill>
        <p:spPr>
          <a:xfrm>
            <a:off x="21505915" y="9096350"/>
            <a:ext cx="5920910" cy="5231700"/>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8304799" y="10987910"/>
            <a:ext cx="5920900" cy="3582190"/>
          </a:xfrm>
          <a:prstGeom prst="rect">
            <a:avLst/>
          </a:prstGeom>
          <a:noFill/>
          <a:ln>
            <a:noFill/>
          </a:ln>
        </p:spPr>
      </p:pic>
      <p:pic>
        <p:nvPicPr>
          <p:cNvPr id="56" name="Google Shape;56;p1" title="kjjd.png"/>
          <p:cNvPicPr preferRelativeResize="0"/>
          <p:nvPr/>
        </p:nvPicPr>
        <p:blipFill rotWithShape="1">
          <a:blip r:embed="rId5">
            <a:alphaModFix/>
          </a:blip>
          <a:srcRect b="0" l="0" r="0" t="0"/>
          <a:stretch/>
        </p:blipFill>
        <p:spPr>
          <a:xfrm>
            <a:off x="977201" y="26000838"/>
            <a:ext cx="13945800" cy="11989273"/>
          </a:xfrm>
          <a:prstGeom prst="rect">
            <a:avLst/>
          </a:prstGeom>
          <a:noFill/>
          <a:ln>
            <a:noFill/>
          </a:ln>
        </p:spPr>
      </p:pic>
      <p:pic>
        <p:nvPicPr>
          <p:cNvPr id="57" name="Google Shape;57;p1" title="kjh.png"/>
          <p:cNvPicPr preferRelativeResize="0"/>
          <p:nvPr/>
        </p:nvPicPr>
        <p:blipFill rotWithShape="1">
          <a:blip r:embed="rId6">
            <a:alphaModFix/>
          </a:blip>
          <a:srcRect b="35467" l="0" r="12572" t="0"/>
          <a:stretch/>
        </p:blipFill>
        <p:spPr>
          <a:xfrm>
            <a:off x="14499200" y="30975000"/>
            <a:ext cx="13743902" cy="5706231"/>
          </a:xfrm>
          <a:prstGeom prst="rect">
            <a:avLst/>
          </a:prstGeom>
          <a:noFill/>
          <a:ln>
            <a:noFill/>
          </a:ln>
        </p:spPr>
      </p:pic>
      <p:sp>
        <p:nvSpPr>
          <p:cNvPr id="58" name="Google Shape;58;p1"/>
          <p:cNvSpPr txBox="1"/>
          <p:nvPr/>
        </p:nvSpPr>
        <p:spPr>
          <a:xfrm>
            <a:off x="-5251025" y="16141700"/>
            <a:ext cx="952500" cy="8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0"/>
              <a:buFont typeface="Arial"/>
              <a:buNone/>
            </a:pPr>
            <a:r>
              <a:rPr b="1" i="1" lang="en-US" sz="5000" u="none" cap="none" strike="noStrike">
                <a:solidFill>
                  <a:srgbClr val="000000"/>
                </a:solidFill>
                <a:latin typeface="Arial"/>
                <a:ea typeface="Arial"/>
                <a:cs typeface="Arial"/>
                <a:sym typeface="Arial"/>
              </a:rPr>
              <a:t>.</a:t>
            </a:r>
            <a:endParaRPr b="1" i="1" sz="5000" u="none" cap="none" strike="noStrike">
              <a:solidFill>
                <a:srgbClr val="000000"/>
              </a:solidFill>
              <a:latin typeface="Arial"/>
              <a:ea typeface="Arial"/>
              <a:cs typeface="Arial"/>
              <a:sym typeface="Arial"/>
            </a:endParaRPr>
          </a:p>
        </p:txBody>
      </p:sp>
      <p:sp>
        <p:nvSpPr>
          <p:cNvPr id="59" name="Google Shape;59;p1"/>
          <p:cNvSpPr txBox="1"/>
          <p:nvPr/>
        </p:nvSpPr>
        <p:spPr>
          <a:xfrm>
            <a:off x="29250975" y="4086875"/>
            <a:ext cx="13945800" cy="3906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t/>
            </a:r>
            <a:endParaRPr b="1" i="0" sz="60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60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1" i="0" sz="60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US" sz="6000" u="sng" cap="none" strike="noStrike">
                <a:solidFill>
                  <a:schemeClr val="dk1"/>
                </a:solidFill>
                <a:latin typeface="Calibri"/>
                <a:ea typeface="Calibri"/>
                <a:cs typeface="Calibri"/>
                <a:sym typeface="Calibri"/>
              </a:rPr>
              <a:t>Results</a:t>
            </a:r>
            <a:endParaRPr b="1"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4800">
                <a:solidFill>
                  <a:schemeClr val="dk1"/>
                </a:solidFill>
                <a:highlight>
                  <a:srgbClr val="FFFFFF"/>
                </a:highlight>
                <a:latin typeface="Calibri"/>
                <a:ea typeface="Calibri"/>
                <a:cs typeface="Calibri"/>
                <a:sym typeface="Calibri"/>
              </a:rPr>
              <a:t>m</a:t>
            </a:r>
            <a:r>
              <a:rPr b="0" i="0" lang="en-US" sz="4800" u="none" cap="none" strike="noStrike">
                <a:solidFill>
                  <a:schemeClr val="dk1"/>
                </a:solidFill>
                <a:highlight>
                  <a:srgbClr val="FFFFFF"/>
                </a:highlight>
                <a:latin typeface="Calibri"/>
                <a:ea typeface="Calibri"/>
                <a:cs typeface="Calibri"/>
                <a:sym typeface="Calibri"/>
              </a:rPr>
              <a:t>tDNA identified 39 samples as S. </a:t>
            </a:r>
            <a:r>
              <a:rPr b="0" i="1" lang="en-US" sz="4800" u="none" cap="none" strike="noStrike">
                <a:solidFill>
                  <a:schemeClr val="dk1"/>
                </a:solidFill>
                <a:highlight>
                  <a:srgbClr val="FFFFFF"/>
                </a:highlight>
                <a:latin typeface="Calibri"/>
                <a:ea typeface="Calibri"/>
                <a:cs typeface="Calibri"/>
                <a:sym typeface="Calibri"/>
              </a:rPr>
              <a:t>lewini</a:t>
            </a:r>
            <a:r>
              <a:rPr b="0" i="0" lang="en-US" sz="4800" u="none" cap="none" strike="noStrike">
                <a:solidFill>
                  <a:schemeClr val="dk1"/>
                </a:solidFill>
                <a:highlight>
                  <a:srgbClr val="FFFFFF"/>
                </a:highlight>
                <a:latin typeface="Calibri"/>
                <a:ea typeface="Calibri"/>
                <a:cs typeface="Calibri"/>
                <a:sym typeface="Calibri"/>
              </a:rPr>
              <a:t>, two as S. </a:t>
            </a:r>
            <a:r>
              <a:rPr b="0" i="1" lang="en-US" sz="4800" u="none" cap="none" strike="noStrike">
                <a:solidFill>
                  <a:schemeClr val="dk1"/>
                </a:solidFill>
                <a:highlight>
                  <a:srgbClr val="FFFFFF"/>
                </a:highlight>
                <a:latin typeface="Calibri"/>
                <a:ea typeface="Calibri"/>
                <a:cs typeface="Calibri"/>
                <a:sym typeface="Calibri"/>
              </a:rPr>
              <a:t>gilberti</a:t>
            </a:r>
            <a:r>
              <a:rPr b="0" i="0" lang="en-US" sz="4800" u="none" cap="none" strike="noStrike">
                <a:solidFill>
                  <a:schemeClr val="dk1"/>
                </a:solidFill>
                <a:highlight>
                  <a:srgbClr val="FFFFFF"/>
                </a:highlight>
                <a:latin typeface="Calibri"/>
                <a:ea typeface="Calibri"/>
                <a:cs typeface="Calibri"/>
                <a:sym typeface="Calibri"/>
              </a:rPr>
              <a:t>, and one as S. </a:t>
            </a:r>
            <a:r>
              <a:rPr b="0" i="1" lang="en-US" sz="4800" u="none" cap="none" strike="noStrike">
                <a:solidFill>
                  <a:schemeClr val="dk1"/>
                </a:solidFill>
                <a:highlight>
                  <a:srgbClr val="FFFFFF"/>
                </a:highlight>
                <a:latin typeface="Calibri"/>
                <a:ea typeface="Calibri"/>
                <a:cs typeface="Calibri"/>
                <a:sym typeface="Calibri"/>
              </a:rPr>
              <a:t>zygaena</a:t>
            </a:r>
            <a:r>
              <a:rPr b="0" i="0" lang="en-US" sz="4800" u="none" cap="none" strike="noStrike">
                <a:solidFill>
                  <a:schemeClr val="dk1"/>
                </a:solidFill>
                <a:highlight>
                  <a:srgbClr val="FFFFFF"/>
                </a:highlight>
                <a:latin typeface="Calibri"/>
                <a:ea typeface="Calibri"/>
                <a:cs typeface="Calibri"/>
                <a:sym typeface="Calibri"/>
              </a:rPr>
              <a:t>. ITS2 analysis revealed two hybrids: H1 and H41. All other individuals were verified as pure S. </a:t>
            </a:r>
            <a:r>
              <a:rPr b="0" i="1" lang="en-US" sz="4800" u="none" cap="none" strike="noStrike">
                <a:solidFill>
                  <a:schemeClr val="dk1"/>
                </a:solidFill>
                <a:highlight>
                  <a:srgbClr val="FFFFFF"/>
                </a:highlight>
                <a:latin typeface="Calibri"/>
                <a:ea typeface="Calibri"/>
                <a:cs typeface="Calibri"/>
                <a:sym typeface="Calibri"/>
              </a:rPr>
              <a:t>lewini</a:t>
            </a:r>
            <a:r>
              <a:rPr b="0" i="0" lang="en-US" sz="4800" u="none" cap="none" strike="noStrike">
                <a:solidFill>
                  <a:schemeClr val="dk1"/>
                </a:solidFill>
                <a:highlight>
                  <a:srgbClr val="FFFFFF"/>
                </a:highlight>
                <a:latin typeface="Calibri"/>
                <a:ea typeface="Calibri"/>
                <a:cs typeface="Calibri"/>
                <a:sym typeface="Calibri"/>
              </a:rPr>
              <a:t>, S. </a:t>
            </a:r>
            <a:r>
              <a:rPr b="0" i="1" lang="en-US" sz="4800" u="none" cap="none" strike="noStrike">
                <a:solidFill>
                  <a:schemeClr val="dk1"/>
                </a:solidFill>
                <a:highlight>
                  <a:srgbClr val="FFFFFF"/>
                </a:highlight>
                <a:latin typeface="Calibri"/>
                <a:ea typeface="Calibri"/>
                <a:cs typeface="Calibri"/>
                <a:sym typeface="Calibri"/>
              </a:rPr>
              <a:t>gilberti</a:t>
            </a:r>
            <a:r>
              <a:rPr b="0" i="0" lang="en-US" sz="4800" u="none" cap="none" strike="noStrike">
                <a:solidFill>
                  <a:schemeClr val="dk1"/>
                </a:solidFill>
                <a:highlight>
                  <a:srgbClr val="FFFFFF"/>
                </a:highlight>
                <a:latin typeface="Calibri"/>
                <a:ea typeface="Calibri"/>
                <a:cs typeface="Calibri"/>
                <a:sym typeface="Calibri"/>
              </a:rPr>
              <a:t>, or S.</a:t>
            </a:r>
            <a:r>
              <a:rPr b="0" i="1" lang="en-US" sz="4800" u="none" cap="none" strike="noStrike">
                <a:solidFill>
                  <a:schemeClr val="dk1"/>
                </a:solidFill>
                <a:highlight>
                  <a:srgbClr val="FFFFFF"/>
                </a:highlight>
                <a:latin typeface="Calibri"/>
                <a:ea typeface="Calibri"/>
                <a:cs typeface="Calibri"/>
                <a:sym typeface="Calibri"/>
              </a:rPr>
              <a:t> zygaena</a:t>
            </a:r>
            <a:r>
              <a:rPr b="0" i="0" lang="en-US" sz="4800" u="none" cap="none" strike="noStrike">
                <a:solidFill>
                  <a:schemeClr val="dk1"/>
                </a:solidFill>
                <a:highlight>
                  <a:srgbClr val="FFFFFF"/>
                </a:highlight>
                <a:latin typeface="Calibri"/>
                <a:ea typeface="Calibri"/>
                <a:cs typeface="Calibri"/>
                <a:sym typeface="Calibri"/>
              </a:rPr>
              <a:t>.</a:t>
            </a:r>
            <a:endParaRPr sz="6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6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6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48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rPr b="1" lang="en-US" sz="6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F</a:t>
            </a:r>
            <a:r>
              <a:rPr b="1" lang="en-US" sz="4800">
                <a:solidFill>
                  <a:schemeClr val="dk1"/>
                </a:solidFill>
                <a:latin typeface="Calibri"/>
                <a:ea typeface="Calibri"/>
                <a:cs typeface="Calibri"/>
                <a:sym typeface="Calibri"/>
              </a:rPr>
              <a:t>igure</a:t>
            </a:r>
            <a:r>
              <a:rPr b="1" lang="en-US" sz="4800">
                <a:solidFill>
                  <a:schemeClr val="dk1"/>
                </a:solidFill>
                <a:latin typeface="Calibri"/>
                <a:ea typeface="Calibri"/>
                <a:cs typeface="Calibri"/>
                <a:sym typeface="Calibri"/>
              </a:rPr>
              <a:t> 5. </a:t>
            </a:r>
            <a:r>
              <a:rPr lang="en-US" sz="4800">
                <a:solidFill>
                  <a:schemeClr val="dk1"/>
                </a:solidFill>
                <a:latin typeface="Calibri"/>
                <a:ea typeface="Calibri"/>
                <a:cs typeface="Calibri"/>
                <a:sym typeface="Calibri"/>
              </a:rPr>
              <a:t>Table </a:t>
            </a:r>
            <a:r>
              <a:rPr lang="en-US" sz="4800">
                <a:solidFill>
                  <a:schemeClr val="dk1"/>
                </a:solidFill>
                <a:latin typeface="Calibri"/>
                <a:ea typeface="Calibri"/>
                <a:cs typeface="Calibri"/>
                <a:sym typeface="Calibri"/>
              </a:rPr>
              <a:t>showing </a:t>
            </a:r>
            <a:r>
              <a:rPr lang="en-US" sz="4800">
                <a:solidFill>
                  <a:schemeClr val="dk1"/>
                </a:solidFill>
                <a:latin typeface="Calibri"/>
                <a:ea typeface="Calibri"/>
                <a:cs typeface="Calibri"/>
                <a:sym typeface="Calibri"/>
              </a:rPr>
              <a:t>diagnostic ITS2 positions.</a:t>
            </a:r>
            <a:endParaRPr b="1" sz="60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sz="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sz="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sz="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sz="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rPr b="1" i="0" lang="en-US" sz="6000" u="sng" cap="none" strike="noStrike">
                <a:solidFill>
                  <a:schemeClr val="dk1"/>
                </a:solidFill>
                <a:latin typeface="Calibri"/>
                <a:ea typeface="Calibri"/>
                <a:cs typeface="Calibri"/>
                <a:sym typeface="Calibri"/>
              </a:rPr>
              <a:t>Conclusion</a:t>
            </a:r>
            <a:endParaRPr b="1" i="0" sz="60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sz="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rPr b="0" i="0" lang="en-US" sz="4800" u="none" cap="none" strike="noStrike">
                <a:solidFill>
                  <a:schemeClr val="dk1"/>
                </a:solidFill>
                <a:latin typeface="Calibri"/>
                <a:ea typeface="Calibri"/>
                <a:cs typeface="Calibri"/>
                <a:sym typeface="Calibri"/>
              </a:rPr>
              <a:t>This study is the first to </a:t>
            </a:r>
            <a:r>
              <a:rPr lang="en-US" sz="4800">
                <a:solidFill>
                  <a:schemeClr val="dk1"/>
                </a:solidFill>
                <a:latin typeface="Calibri"/>
                <a:ea typeface="Calibri"/>
                <a:cs typeface="Calibri"/>
                <a:sym typeface="Calibri"/>
              </a:rPr>
              <a:t>identify</a:t>
            </a:r>
            <a:r>
              <a:rPr b="0" i="0" lang="en-US" sz="4800" u="none" cap="none" strike="noStrike">
                <a:solidFill>
                  <a:schemeClr val="dk1"/>
                </a:solidFill>
                <a:latin typeface="Calibri"/>
                <a:ea typeface="Calibri"/>
                <a:cs typeface="Calibri"/>
                <a:sym typeface="Calibri"/>
              </a:rPr>
              <a:t> hybridization between S. </a:t>
            </a:r>
            <a:r>
              <a:rPr b="0" i="1" lang="en-US" sz="4800" u="none" cap="none" strike="noStrike">
                <a:solidFill>
                  <a:schemeClr val="dk1"/>
                </a:solidFill>
                <a:latin typeface="Calibri"/>
                <a:ea typeface="Calibri"/>
                <a:cs typeface="Calibri"/>
                <a:sym typeface="Calibri"/>
              </a:rPr>
              <a:t>lewini</a:t>
            </a:r>
            <a:r>
              <a:rPr b="0" i="0" lang="en-US" sz="4800" u="none" cap="none" strike="noStrike">
                <a:solidFill>
                  <a:schemeClr val="dk1"/>
                </a:solidFill>
                <a:latin typeface="Calibri"/>
                <a:ea typeface="Calibri"/>
                <a:cs typeface="Calibri"/>
                <a:sym typeface="Calibri"/>
              </a:rPr>
              <a:t> and S. </a:t>
            </a:r>
            <a:r>
              <a:rPr b="0" i="1" lang="en-US" sz="4800" u="none" cap="none" strike="noStrike">
                <a:solidFill>
                  <a:schemeClr val="dk1"/>
                </a:solidFill>
                <a:latin typeface="Calibri"/>
                <a:ea typeface="Calibri"/>
                <a:cs typeface="Calibri"/>
                <a:sym typeface="Calibri"/>
              </a:rPr>
              <a:t>gilberti</a:t>
            </a:r>
            <a:r>
              <a:rPr b="0" i="0" lang="en-US" sz="4800" u="none" cap="none" strike="noStrike">
                <a:solidFill>
                  <a:schemeClr val="dk1"/>
                </a:solidFill>
                <a:latin typeface="Calibri"/>
                <a:ea typeface="Calibri"/>
                <a:cs typeface="Calibri"/>
                <a:sym typeface="Calibri"/>
              </a:rPr>
              <a:t> using </a:t>
            </a:r>
            <a:r>
              <a:rPr lang="en-US" sz="4800">
                <a:solidFill>
                  <a:schemeClr val="dk1"/>
                </a:solidFill>
                <a:latin typeface="Calibri"/>
                <a:ea typeface="Calibri"/>
                <a:cs typeface="Calibri"/>
                <a:sym typeface="Calibri"/>
              </a:rPr>
              <a:t>mitonuclear discordance</a:t>
            </a:r>
            <a:r>
              <a:rPr b="0" i="0" lang="en-US" sz="4800" u="none" cap="none" strike="noStrike">
                <a:solidFill>
                  <a:schemeClr val="dk1"/>
                </a:solidFill>
                <a:latin typeface="Calibri"/>
                <a:ea typeface="Calibri"/>
                <a:cs typeface="Calibri"/>
                <a:sym typeface="Calibri"/>
              </a:rPr>
              <a:t>. It also reveals the frequency of misidentification and the limits of morphology-based species </a:t>
            </a:r>
            <a:r>
              <a:rPr lang="en-US" sz="4800">
                <a:solidFill>
                  <a:schemeClr val="dk1"/>
                </a:solidFill>
                <a:latin typeface="Calibri"/>
                <a:ea typeface="Calibri"/>
                <a:cs typeface="Calibri"/>
                <a:sym typeface="Calibri"/>
              </a:rPr>
              <a:t>ID</a:t>
            </a:r>
            <a:r>
              <a:rPr b="0" i="0" lang="en-US" sz="4800" u="none" cap="none" strike="noStrike">
                <a:solidFill>
                  <a:schemeClr val="dk1"/>
                </a:solidFill>
                <a:latin typeface="Calibri"/>
                <a:ea typeface="Calibri"/>
                <a:cs typeface="Calibri"/>
                <a:sym typeface="Calibri"/>
              </a:rPr>
              <a:t>. By combining mtDNA and nuclear markers, we uncovered cryptic hybrids that would otherwise be missed. Given the endangered status of S. </a:t>
            </a:r>
            <a:r>
              <a:rPr b="0" i="1" lang="en-US" sz="4800" u="none" cap="none" strike="noStrike">
                <a:solidFill>
                  <a:schemeClr val="dk1"/>
                </a:solidFill>
                <a:latin typeface="Calibri"/>
                <a:ea typeface="Calibri"/>
                <a:cs typeface="Calibri"/>
                <a:sym typeface="Calibri"/>
              </a:rPr>
              <a:t>lewini</a:t>
            </a:r>
            <a:r>
              <a:rPr b="0" i="0" lang="en-US" sz="4800" u="none" cap="none" strike="noStrike">
                <a:solidFill>
                  <a:schemeClr val="dk1"/>
                </a:solidFill>
                <a:latin typeface="Calibri"/>
                <a:ea typeface="Calibri"/>
                <a:cs typeface="Calibri"/>
                <a:sym typeface="Calibri"/>
              </a:rPr>
              <a:t> and the limited data on S. </a:t>
            </a:r>
            <a:r>
              <a:rPr b="0" i="1" lang="en-US" sz="4800" u="none" cap="none" strike="noStrike">
                <a:solidFill>
                  <a:schemeClr val="dk1"/>
                </a:solidFill>
                <a:latin typeface="Calibri"/>
                <a:ea typeface="Calibri"/>
                <a:cs typeface="Calibri"/>
                <a:sym typeface="Calibri"/>
              </a:rPr>
              <a:t>gilberti</a:t>
            </a:r>
            <a:r>
              <a:rPr b="0" i="0" lang="en-US" sz="4800" u="none" cap="none" strike="noStrike">
                <a:solidFill>
                  <a:schemeClr val="dk1"/>
                </a:solidFill>
                <a:latin typeface="Calibri"/>
                <a:ea typeface="Calibri"/>
                <a:cs typeface="Calibri"/>
                <a:sym typeface="Calibri"/>
              </a:rPr>
              <a:t>, hybrid monitoring and accurate </a:t>
            </a:r>
            <a:r>
              <a:rPr lang="en-US" sz="4800">
                <a:solidFill>
                  <a:schemeClr val="dk1"/>
                </a:solidFill>
                <a:latin typeface="Calibri"/>
                <a:ea typeface="Calibri"/>
                <a:cs typeface="Calibri"/>
                <a:sym typeface="Calibri"/>
              </a:rPr>
              <a:t>identification</a:t>
            </a:r>
            <a:r>
              <a:rPr b="0" i="0" lang="en-US" sz="4800" u="none" cap="none" strike="noStrike">
                <a:solidFill>
                  <a:schemeClr val="dk1"/>
                </a:solidFill>
                <a:latin typeface="Calibri"/>
                <a:ea typeface="Calibri"/>
                <a:cs typeface="Calibri"/>
                <a:sym typeface="Calibri"/>
              </a:rPr>
              <a:t> is essential for accurate assessments and effective management. These findings stress the importance of molecular tools in developing species-specific conservation strategies that accurately reflect genetic patterns.</a:t>
            </a:r>
            <a:endParaRPr b="0" i="0" sz="4800" u="none"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t/>
            </a:r>
            <a:endParaRPr sz="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4800"/>
              <a:buFont typeface="Arial"/>
              <a:buNone/>
            </a:pPr>
            <a:r>
              <a:rPr b="1" lang="en-US" sz="4800">
                <a:solidFill>
                  <a:schemeClr val="dk1"/>
                </a:solidFill>
                <a:latin typeface="Calibri"/>
                <a:ea typeface="Calibri"/>
                <a:cs typeface="Calibri"/>
                <a:sym typeface="Calibri"/>
              </a:rPr>
              <a:t> </a:t>
            </a:r>
            <a:r>
              <a:rPr b="1" lang="en-US" sz="4800" u="sng">
                <a:solidFill>
                  <a:schemeClr val="dk1"/>
                </a:solidFill>
                <a:latin typeface="Calibri"/>
                <a:ea typeface="Calibri"/>
                <a:cs typeface="Calibri"/>
                <a:sym typeface="Calibri"/>
              </a:rPr>
              <a:t>Acknowledgements</a:t>
            </a:r>
            <a:r>
              <a:rPr lang="en-US" sz="4800">
                <a:solidFill>
                  <a:schemeClr val="dk1"/>
                </a:solidFill>
                <a:latin typeface="Calibri"/>
                <a:ea typeface="Calibri"/>
                <a:cs typeface="Calibri"/>
                <a:sym typeface="Calibri"/>
              </a:rPr>
              <a:t>                                                 </a:t>
            </a:r>
            <a:endParaRPr b="1" sz="48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rPr lang="en-US" sz="4800">
                <a:solidFill>
                  <a:schemeClr val="dk1"/>
                </a:solidFill>
                <a:latin typeface="Calibri"/>
                <a:ea typeface="Calibri"/>
                <a:cs typeface="Calibri"/>
                <a:sym typeface="Calibri"/>
              </a:rPr>
              <a:t>Special thanks to Dr. James Sulikowski and the amazing people in the lab for making this project possible. </a:t>
            </a:r>
            <a:endParaRPr sz="4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4800"/>
              <a:buFont typeface="Arial"/>
              <a:buNone/>
            </a:pPr>
            <a:r>
              <a:rPr b="1" lang="en-US" sz="4800" u="sng">
                <a:solidFill>
                  <a:schemeClr val="dk1"/>
                </a:solidFill>
                <a:latin typeface="Calibri"/>
                <a:ea typeface="Calibri"/>
                <a:cs typeface="Calibri"/>
                <a:sym typeface="Calibri"/>
              </a:rPr>
              <a:t>Citations:</a:t>
            </a:r>
            <a:endParaRPr b="1" sz="4800" u="sng">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4800"/>
              <a:buFont typeface="Arial"/>
              <a:buNone/>
            </a:pPr>
            <a:r>
              <a:t/>
            </a:r>
            <a:endParaRPr b="1" sz="4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t/>
            </a:r>
            <a:endParaRPr b="1" i="0" sz="4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5103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4400" u="none" cap="none" strike="noStrike">
              <a:solidFill>
                <a:schemeClr val="dk1"/>
              </a:solidFill>
              <a:highlight>
                <a:srgbClr val="FFFFFF"/>
              </a:highlight>
              <a:latin typeface="Calibri"/>
              <a:ea typeface="Calibri"/>
              <a:cs typeface="Calibri"/>
              <a:sym typeface="Calibri"/>
            </a:endParaRPr>
          </a:p>
          <a:p>
            <a:pPr indent="-457200" lvl="0" marL="457200" marR="0" rtl="0" algn="l">
              <a:lnSpc>
                <a:spcPct val="115000"/>
              </a:lnSpc>
              <a:spcBef>
                <a:spcPts val="0"/>
              </a:spcBef>
              <a:spcAft>
                <a:spcPts val="0"/>
              </a:spcAft>
              <a:buClr>
                <a:schemeClr val="dk1"/>
              </a:buClr>
              <a:buSzPts val="1100"/>
              <a:buFont typeface="Arial"/>
              <a:buNone/>
            </a:pPr>
            <a:r>
              <a:t/>
            </a:r>
            <a:endParaRPr b="0" i="0" sz="30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4800" u="none" cap="none" strike="noStrike">
              <a:solidFill>
                <a:schemeClr val="dk1"/>
              </a:solidFill>
              <a:highlight>
                <a:srgbClr val="FFFFFF"/>
              </a:highlight>
              <a:latin typeface="Calibri"/>
              <a:ea typeface="Calibri"/>
              <a:cs typeface="Calibri"/>
              <a:sym typeface="Calibri"/>
            </a:endParaRPr>
          </a:p>
        </p:txBody>
      </p:sp>
      <p:cxnSp>
        <p:nvCxnSpPr>
          <p:cNvPr id="60" name="Google Shape;60;p1"/>
          <p:cNvCxnSpPr/>
          <p:nvPr/>
        </p:nvCxnSpPr>
        <p:spPr>
          <a:xfrm>
            <a:off x="28903075" y="6813550"/>
            <a:ext cx="126900" cy="313605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
          <p:cNvCxnSpPr/>
          <p:nvPr/>
        </p:nvCxnSpPr>
        <p:spPr>
          <a:xfrm flipH="1" rot="10800000">
            <a:off x="711200" y="24449625"/>
            <a:ext cx="28234200" cy="7200"/>
          </a:xfrm>
          <a:prstGeom prst="straightConnector1">
            <a:avLst/>
          </a:prstGeom>
          <a:noFill/>
          <a:ln cap="flat" cmpd="sng" w="9525">
            <a:solidFill>
              <a:schemeClr val="dk2"/>
            </a:solidFill>
            <a:prstDash val="solid"/>
            <a:round/>
            <a:headEnd len="med" w="med" type="none"/>
            <a:tailEnd len="med" w="med" type="none"/>
          </a:ln>
        </p:spPr>
      </p:cxnSp>
      <p:cxnSp>
        <p:nvCxnSpPr>
          <p:cNvPr id="62" name="Google Shape;62;p1"/>
          <p:cNvCxnSpPr/>
          <p:nvPr/>
        </p:nvCxnSpPr>
        <p:spPr>
          <a:xfrm flipH="1" rot="10800000">
            <a:off x="29016950" y="32312225"/>
            <a:ext cx="14318700" cy="94800"/>
          </a:xfrm>
          <a:prstGeom prst="straightConnector1">
            <a:avLst/>
          </a:prstGeom>
          <a:noFill/>
          <a:ln cap="flat" cmpd="sng" w="9525">
            <a:solidFill>
              <a:schemeClr val="dk2"/>
            </a:solidFill>
            <a:prstDash val="solid"/>
            <a:round/>
            <a:headEnd len="med" w="med" type="none"/>
            <a:tailEnd len="med" w="med" type="none"/>
          </a:ln>
        </p:spPr>
      </p:cxnSp>
      <p:pic>
        <p:nvPicPr>
          <p:cNvPr id="63" name="Google Shape;63;p1" title="Untitled.jpg"/>
          <p:cNvPicPr preferRelativeResize="0"/>
          <p:nvPr/>
        </p:nvPicPr>
        <p:blipFill rotWithShape="1">
          <a:blip r:embed="rId7">
            <a:alphaModFix/>
          </a:blip>
          <a:srcRect b="1529" l="0" r="0" t="6338"/>
          <a:stretch/>
        </p:blipFill>
        <p:spPr>
          <a:xfrm>
            <a:off x="34865725" y="35511725"/>
            <a:ext cx="2777500" cy="2559025"/>
          </a:xfrm>
          <a:prstGeom prst="rect">
            <a:avLst/>
          </a:prstGeom>
          <a:noFill/>
          <a:ln>
            <a:noFill/>
          </a:ln>
        </p:spPr>
      </p:pic>
      <p:pic>
        <p:nvPicPr>
          <p:cNvPr id="64" name="Google Shape;64;p1" title="lew.png"/>
          <p:cNvPicPr preferRelativeResize="0"/>
          <p:nvPr/>
        </p:nvPicPr>
        <p:blipFill rotWithShape="1">
          <a:blip r:embed="rId8">
            <a:alphaModFix/>
          </a:blip>
          <a:srcRect b="0" l="24038" r="24860" t="38908"/>
          <a:stretch/>
        </p:blipFill>
        <p:spPr>
          <a:xfrm>
            <a:off x="15404288" y="13521553"/>
            <a:ext cx="5300837" cy="3564635"/>
          </a:xfrm>
          <a:prstGeom prst="rect">
            <a:avLst/>
          </a:prstGeom>
          <a:noFill/>
          <a:ln>
            <a:noFill/>
          </a:ln>
        </p:spPr>
      </p:pic>
      <p:pic>
        <p:nvPicPr>
          <p:cNvPr id="65" name="Google Shape;65;p1" title="car.png"/>
          <p:cNvPicPr preferRelativeResize="0"/>
          <p:nvPr/>
        </p:nvPicPr>
        <p:blipFill rotWithShape="1">
          <a:blip r:embed="rId9">
            <a:alphaModFix/>
          </a:blip>
          <a:srcRect b="47279" l="32766" r="16132" t="0"/>
          <a:stretch/>
        </p:blipFill>
        <p:spPr>
          <a:xfrm>
            <a:off x="178525" y="13281925"/>
            <a:ext cx="6705893" cy="3891499"/>
          </a:xfrm>
          <a:prstGeom prst="rect">
            <a:avLst/>
          </a:prstGeom>
          <a:noFill/>
          <a:ln>
            <a:noFill/>
          </a:ln>
        </p:spPr>
      </p:pic>
      <p:pic>
        <p:nvPicPr>
          <p:cNvPr id="66" name="Google Shape;66;p1" title="car1.png"/>
          <p:cNvPicPr preferRelativeResize="0"/>
          <p:nvPr/>
        </p:nvPicPr>
        <p:blipFill rotWithShape="1">
          <a:blip r:embed="rId10">
            <a:alphaModFix/>
          </a:blip>
          <a:srcRect b="31833" l="9165" r="57075" t="16963"/>
          <a:stretch/>
        </p:blipFill>
        <p:spPr>
          <a:xfrm>
            <a:off x="757866" y="10153850"/>
            <a:ext cx="7225786" cy="6164699"/>
          </a:xfrm>
          <a:prstGeom prst="rect">
            <a:avLst/>
          </a:prstGeom>
          <a:noFill/>
          <a:ln>
            <a:noFill/>
          </a:ln>
        </p:spPr>
      </p:pic>
      <p:pic>
        <p:nvPicPr>
          <p:cNvPr id="67" name="Google Shape;67;p1" title="lew1.png"/>
          <p:cNvPicPr preferRelativeResize="0"/>
          <p:nvPr/>
        </p:nvPicPr>
        <p:blipFill rotWithShape="1">
          <a:blip r:embed="rId11">
            <a:alphaModFix/>
          </a:blip>
          <a:srcRect b="-4849" l="11914" r="48933" t="47255"/>
          <a:stretch/>
        </p:blipFill>
        <p:spPr>
          <a:xfrm rot="296186">
            <a:off x="13801001" y="9692864"/>
            <a:ext cx="7334172" cy="6781873"/>
          </a:xfrm>
          <a:prstGeom prst="rect">
            <a:avLst/>
          </a:prstGeom>
          <a:noFill/>
          <a:ln>
            <a:noFill/>
          </a:ln>
        </p:spPr>
      </p:pic>
      <p:sp>
        <p:nvSpPr>
          <p:cNvPr id="68" name="Google Shape;68;p1"/>
          <p:cNvSpPr txBox="1"/>
          <p:nvPr/>
        </p:nvSpPr>
        <p:spPr>
          <a:xfrm>
            <a:off x="6410200" y="14875475"/>
            <a:ext cx="8932800" cy="10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latin typeface="Calibri"/>
                <a:ea typeface="Calibri"/>
                <a:cs typeface="Calibri"/>
                <a:sym typeface="Calibri"/>
              </a:rPr>
              <a:t>Figure 1. </a:t>
            </a:r>
            <a:r>
              <a:rPr lang="en-US" sz="4800">
                <a:latin typeface="Calibri"/>
                <a:ea typeface="Calibri"/>
                <a:cs typeface="Calibri"/>
                <a:sym typeface="Calibri"/>
              </a:rPr>
              <a:t>S. </a:t>
            </a:r>
            <a:r>
              <a:rPr i="1" lang="en-US" sz="4800">
                <a:latin typeface="Calibri"/>
                <a:ea typeface="Calibri"/>
                <a:cs typeface="Calibri"/>
                <a:sym typeface="Calibri"/>
              </a:rPr>
              <a:t>gilberti </a:t>
            </a:r>
            <a:r>
              <a:rPr lang="en-US" sz="4800">
                <a:latin typeface="Calibri"/>
                <a:ea typeface="Calibri"/>
                <a:cs typeface="Calibri"/>
                <a:sym typeface="Calibri"/>
              </a:rPr>
              <a:t>precaudal region (a), </a:t>
            </a:r>
            <a:r>
              <a:rPr lang="en-US" sz="4800">
                <a:solidFill>
                  <a:schemeClr val="dk1"/>
                </a:solidFill>
                <a:latin typeface="Calibri"/>
                <a:ea typeface="Calibri"/>
                <a:cs typeface="Calibri"/>
                <a:sym typeface="Calibri"/>
              </a:rPr>
              <a:t>cephalofoil (b)</a:t>
            </a:r>
            <a:r>
              <a:rPr lang="en-US" sz="4800">
                <a:latin typeface="Calibri"/>
                <a:ea typeface="Calibri"/>
                <a:cs typeface="Calibri"/>
                <a:sym typeface="Calibri"/>
              </a:rPr>
              <a:t> and vertebrae count </a:t>
            </a:r>
            <a:r>
              <a:rPr lang="en-US" sz="4800">
                <a:latin typeface="Calibri"/>
                <a:ea typeface="Calibri"/>
                <a:cs typeface="Calibri"/>
                <a:sym typeface="Calibri"/>
              </a:rPr>
              <a:t>(c)</a:t>
            </a:r>
            <a:r>
              <a:rPr lang="en-US" sz="4800">
                <a:latin typeface="Calibri"/>
                <a:ea typeface="Calibri"/>
                <a:cs typeface="Calibri"/>
                <a:sym typeface="Calibri"/>
              </a:rPr>
              <a:t>. </a:t>
            </a:r>
            <a:endParaRPr sz="4800">
              <a:latin typeface="Calibri"/>
              <a:ea typeface="Calibri"/>
              <a:cs typeface="Calibri"/>
              <a:sym typeface="Calibri"/>
            </a:endParaRPr>
          </a:p>
        </p:txBody>
      </p:sp>
      <p:sp>
        <p:nvSpPr>
          <p:cNvPr id="69" name="Google Shape;69;p1"/>
          <p:cNvSpPr txBox="1"/>
          <p:nvPr/>
        </p:nvSpPr>
        <p:spPr>
          <a:xfrm>
            <a:off x="20766425" y="14763425"/>
            <a:ext cx="8619600" cy="10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latin typeface="Calibri"/>
                <a:ea typeface="Calibri"/>
                <a:cs typeface="Calibri"/>
                <a:sym typeface="Calibri"/>
              </a:rPr>
              <a:t>Figure 2. </a:t>
            </a:r>
            <a:r>
              <a:rPr lang="en-US" sz="4800">
                <a:latin typeface="Calibri"/>
                <a:ea typeface="Calibri"/>
                <a:cs typeface="Calibri"/>
                <a:sym typeface="Calibri"/>
              </a:rPr>
              <a:t>S. </a:t>
            </a:r>
            <a:r>
              <a:rPr i="1" lang="en-US" sz="4800">
                <a:latin typeface="Calibri"/>
                <a:ea typeface="Calibri"/>
                <a:cs typeface="Calibri"/>
                <a:sym typeface="Calibri"/>
              </a:rPr>
              <a:t>lewini </a:t>
            </a:r>
            <a:r>
              <a:rPr lang="en-US" sz="4800">
                <a:solidFill>
                  <a:schemeClr val="dk1"/>
                </a:solidFill>
                <a:latin typeface="Calibri"/>
                <a:ea typeface="Calibri"/>
                <a:cs typeface="Calibri"/>
                <a:sym typeface="Calibri"/>
              </a:rPr>
              <a:t>precaudal region (a), cephalofoil (b) and vertebrae count (c). </a:t>
            </a:r>
            <a:endParaRPr sz="4800">
              <a:solidFill>
                <a:schemeClr val="dk1"/>
              </a:solidFill>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p:txBody>
      </p:sp>
      <p:sp>
        <p:nvSpPr>
          <p:cNvPr id="70" name="Google Shape;70;p1"/>
          <p:cNvSpPr txBox="1"/>
          <p:nvPr/>
        </p:nvSpPr>
        <p:spPr>
          <a:xfrm>
            <a:off x="9430375" y="13633600"/>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b</a:t>
            </a:r>
            <a:endParaRPr b="1" i="1" sz="4800"/>
          </a:p>
        </p:txBody>
      </p:sp>
      <p:sp>
        <p:nvSpPr>
          <p:cNvPr id="71" name="Google Shape;71;p1"/>
          <p:cNvSpPr txBox="1"/>
          <p:nvPr/>
        </p:nvSpPr>
        <p:spPr>
          <a:xfrm>
            <a:off x="6012150" y="13281925"/>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a</a:t>
            </a:r>
            <a:endParaRPr b="1" i="1" sz="4800"/>
          </a:p>
        </p:txBody>
      </p:sp>
      <p:sp>
        <p:nvSpPr>
          <p:cNvPr id="72" name="Google Shape;72;p1"/>
          <p:cNvSpPr txBox="1"/>
          <p:nvPr/>
        </p:nvSpPr>
        <p:spPr>
          <a:xfrm>
            <a:off x="1654525" y="15803975"/>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c</a:t>
            </a:r>
            <a:endParaRPr b="1" i="1" sz="4800"/>
          </a:p>
        </p:txBody>
      </p:sp>
      <p:sp>
        <p:nvSpPr>
          <p:cNvPr id="73" name="Google Shape;73;p1"/>
          <p:cNvSpPr txBox="1"/>
          <p:nvPr/>
        </p:nvSpPr>
        <p:spPr>
          <a:xfrm>
            <a:off x="19501663" y="13345600"/>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a</a:t>
            </a:r>
            <a:endParaRPr b="1" i="1" sz="4800"/>
          </a:p>
        </p:txBody>
      </p:sp>
      <p:sp>
        <p:nvSpPr>
          <p:cNvPr id="74" name="Google Shape;74;p1"/>
          <p:cNvSpPr txBox="1"/>
          <p:nvPr/>
        </p:nvSpPr>
        <p:spPr>
          <a:xfrm>
            <a:off x="22819175" y="13498000"/>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b</a:t>
            </a:r>
            <a:endParaRPr b="1" i="1" sz="4800"/>
          </a:p>
        </p:txBody>
      </p:sp>
      <p:sp>
        <p:nvSpPr>
          <p:cNvPr id="75" name="Google Shape;75;p1"/>
          <p:cNvSpPr txBox="1"/>
          <p:nvPr/>
        </p:nvSpPr>
        <p:spPr>
          <a:xfrm>
            <a:off x="15507400" y="15727775"/>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c</a:t>
            </a:r>
            <a:endParaRPr b="1" i="1" sz="4800"/>
          </a:p>
        </p:txBody>
      </p:sp>
      <p:pic>
        <p:nvPicPr>
          <p:cNvPr id="76" name="Google Shape;76;p1" title="jja.jpg"/>
          <p:cNvPicPr preferRelativeResize="0"/>
          <p:nvPr/>
        </p:nvPicPr>
        <p:blipFill rotWithShape="1">
          <a:blip r:embed="rId12">
            <a:alphaModFix/>
          </a:blip>
          <a:srcRect b="3926" l="1445" r="2206" t="1902"/>
          <a:stretch/>
        </p:blipFill>
        <p:spPr>
          <a:xfrm>
            <a:off x="29042400" y="10773525"/>
            <a:ext cx="13945800" cy="9712487"/>
          </a:xfrm>
          <a:prstGeom prst="rect">
            <a:avLst/>
          </a:prstGeom>
          <a:noFill/>
          <a:ln>
            <a:noFill/>
          </a:ln>
        </p:spPr>
      </p:pic>
      <p:sp>
        <p:nvSpPr>
          <p:cNvPr id="77" name="Google Shape;77;p1"/>
          <p:cNvSpPr txBox="1"/>
          <p:nvPr/>
        </p:nvSpPr>
        <p:spPr>
          <a:xfrm>
            <a:off x="1584300" y="30990700"/>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a</a:t>
            </a:r>
            <a:endParaRPr b="1" i="1" sz="4800"/>
          </a:p>
        </p:txBody>
      </p:sp>
      <p:sp>
        <p:nvSpPr>
          <p:cNvPr id="78" name="Google Shape;78;p1"/>
          <p:cNvSpPr txBox="1"/>
          <p:nvPr/>
        </p:nvSpPr>
        <p:spPr>
          <a:xfrm>
            <a:off x="14252750" y="30914500"/>
            <a:ext cx="1151100" cy="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4800"/>
              <a:t>b</a:t>
            </a:r>
            <a:endParaRPr b="1" i="1" sz="4800"/>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