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</p:sldIdLst>
  <p:sldSz cy="38404800" cx="43891200"/>
  <p:notesSz cx="6858000" cy="92964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2096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jIDum/2QC3KwiPyWF3F7Skw05D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EA9E923-2275-4E1D-AD54-8FD393A9C383}">
  <a:tblStyle styleId="{9EA9E923-2275-4E1D-AD54-8FD393A9C383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2096" orient="horz"/>
        <p:guide pos="138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4" y="0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438275" y="696913"/>
            <a:ext cx="3981450" cy="34861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14838"/>
            <a:ext cx="5486400" cy="4184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728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27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0516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4" y="8829675"/>
            <a:ext cx="2971800" cy="4651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2e3f0ce6f8d_0_0:notes"/>
          <p:cNvSpPr txBox="1"/>
          <p:nvPr>
            <p:ph idx="12" type="sldNum"/>
          </p:nvPr>
        </p:nvSpPr>
        <p:spPr>
          <a:xfrm>
            <a:off x="3884614" y="8829675"/>
            <a:ext cx="2971800" cy="465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g2e3f0ce6f8d_0_0:notes"/>
          <p:cNvSpPr/>
          <p:nvPr>
            <p:ph idx="2" type="sldImg"/>
          </p:nvPr>
        </p:nvSpPr>
        <p:spPr>
          <a:xfrm>
            <a:off x="1438275" y="696913"/>
            <a:ext cx="3981600" cy="34863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" name="Google Shape;48;g2e3f0ce6f8d_0_0:notes"/>
          <p:cNvSpPr txBox="1"/>
          <p:nvPr>
            <p:ph idx="1" type="body"/>
          </p:nvPr>
        </p:nvSpPr>
        <p:spPr>
          <a:xfrm>
            <a:off x="685800" y="4414838"/>
            <a:ext cx="5486400" cy="4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13"/>
          <p:cNvSpPr txBox="1"/>
          <p:nvPr>
            <p:ph idx="1" type="body"/>
          </p:nvPr>
        </p:nvSpPr>
        <p:spPr>
          <a:xfrm rot="5400000">
            <a:off x="9272474" y="1881925"/>
            <a:ext cx="25346257" cy="395033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58800" lvl="0" marL="4572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58800" lvl="1" marL="9144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58800" lvl="2" marL="13716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20700" lvl="3" marL="1828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20700" lvl="4" marL="22860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20700" lvl="5" marL="27432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520700" lvl="6" marL="32004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20700" lvl="7" marL="36576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520700" lvl="8" marL="4114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>
  <p:cSld name="Vertical Title and 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6"/>
          <p:cNvSpPr txBox="1"/>
          <p:nvPr>
            <p:ph idx="1" type="body"/>
          </p:nvPr>
        </p:nvSpPr>
        <p:spPr>
          <a:xfrm>
            <a:off x="2193927" y="8960472"/>
            <a:ext cx="39503351" cy="25346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58800" lvl="0" marL="4572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58800" lvl="1" marL="9144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–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58800" lvl="2" marL="1371600" marR="0" rtl="0" algn="l">
              <a:lnSpc>
                <a:spcPct val="100000"/>
              </a:lnSpc>
              <a:spcBef>
                <a:spcPts val="104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Char char="•"/>
              <a:defRPr b="0" i="0" sz="5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20700" lvl="3" marL="1828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–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20700" lvl="4" marL="22860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20700" lvl="5" marL="27432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520700" lvl="6" marL="32004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20700" lvl="7" marL="36576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520700" lvl="8" marL="4114800" marR="0" rtl="0" algn="l">
              <a:lnSpc>
                <a:spcPct val="100000"/>
              </a:lnSpc>
              <a:spcBef>
                <a:spcPts val="92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Char char="»"/>
              <a:defRPr b="0" i="0" sz="4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2193927" y="8960472"/>
            <a:ext cx="19599275" cy="25346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84200" lvl="0" marL="4572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8"/>
          <p:cNvSpPr txBox="1"/>
          <p:nvPr>
            <p:ph idx="2" type="body"/>
          </p:nvPr>
        </p:nvSpPr>
        <p:spPr>
          <a:xfrm>
            <a:off x="22098000" y="8960472"/>
            <a:ext cx="19599276" cy="253462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84200" lvl="0" marL="4572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•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–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»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9"/>
          <p:cNvSpPr txBox="1"/>
          <p:nvPr>
            <p:ph idx="1" type="body"/>
          </p:nvPr>
        </p:nvSpPr>
        <p:spPr>
          <a:xfrm>
            <a:off x="2193926" y="8596198"/>
            <a:ext cx="19392900" cy="3584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Google Shape;28;p9"/>
          <p:cNvSpPr txBox="1"/>
          <p:nvPr>
            <p:ph idx="2" type="body"/>
          </p:nvPr>
        </p:nvSpPr>
        <p:spPr>
          <a:xfrm>
            <a:off x="2193926" y="12180385"/>
            <a:ext cx="19392900" cy="22126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9"/>
          <p:cNvSpPr txBox="1"/>
          <p:nvPr>
            <p:ph idx="3" type="body"/>
          </p:nvPr>
        </p:nvSpPr>
        <p:spPr>
          <a:xfrm>
            <a:off x="22294852" y="8596198"/>
            <a:ext cx="19402426" cy="358418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1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1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4" type="body"/>
          </p:nvPr>
        </p:nvSpPr>
        <p:spPr>
          <a:xfrm>
            <a:off x="22294852" y="12180385"/>
            <a:ext cx="19402426" cy="221263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33400" lvl="0" marL="4572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826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marR="0" rtl="0" algn="l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31800" lvl="3" marL="1828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31800" lvl="4" marL="22860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31800" lvl="5" marL="2743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31800" lvl="6" marL="32004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31800" lvl="7" marL="36576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31800" lvl="8" marL="41148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0"/>
          <p:cNvSpPr txBox="1"/>
          <p:nvPr>
            <p:ph type="title"/>
          </p:nvPr>
        </p:nvSpPr>
        <p:spPr>
          <a:xfrm>
            <a:off x="2193927" y="1538405"/>
            <a:ext cx="39503351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1"/>
          <p:cNvSpPr txBox="1"/>
          <p:nvPr>
            <p:ph type="title"/>
          </p:nvPr>
        </p:nvSpPr>
        <p:spPr>
          <a:xfrm>
            <a:off x="2193926" y="1528646"/>
            <a:ext cx="14439900" cy="65081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4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11"/>
          <p:cNvSpPr txBox="1"/>
          <p:nvPr>
            <p:ph idx="1" type="body"/>
          </p:nvPr>
        </p:nvSpPr>
        <p:spPr>
          <a:xfrm>
            <a:off x="17160877" y="1528648"/>
            <a:ext cx="24536399" cy="32778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35000" lvl="0" marL="457200" marR="0" rtl="0" algn="l">
              <a:lnSpc>
                <a:spcPct val="100000"/>
              </a:lnSpc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6400"/>
              <a:buFont typeface="Arial"/>
              <a:buChar char="•"/>
              <a:defRPr b="0" i="0" sz="6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84200" lvl="1" marL="914400" marR="0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Char char="–"/>
              <a:defRPr b="0" i="0" sz="5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33400" lvl="2" marL="1371600" marR="0" rtl="0" algn="l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8260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8260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826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826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826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826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»"/>
              <a:defRPr b="0" i="0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11"/>
          <p:cNvSpPr txBox="1"/>
          <p:nvPr>
            <p:ph idx="2" type="body"/>
          </p:nvPr>
        </p:nvSpPr>
        <p:spPr>
          <a:xfrm>
            <a:off x="2193926" y="8036779"/>
            <a:ext cx="14439900" cy="262699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2"/>
          <p:cNvSpPr txBox="1"/>
          <p:nvPr>
            <p:ph type="title"/>
          </p:nvPr>
        </p:nvSpPr>
        <p:spPr>
          <a:xfrm>
            <a:off x="8604251" y="26884663"/>
            <a:ext cx="26333450" cy="317112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4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1" sz="8000" u="none" cap="none" strike="noStrike">
                <a:solidFill>
                  <a:srgbClr val="76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9" name="Google Shape;39;p12"/>
          <p:cNvSpPr/>
          <p:nvPr>
            <p:ph idx="2" type="pic"/>
          </p:nvPr>
        </p:nvSpPr>
        <p:spPr>
          <a:xfrm>
            <a:off x="8604251" y="3431325"/>
            <a:ext cx="26333450" cy="23043529"/>
          </a:xfrm>
          <a:prstGeom prst="rect">
            <a:avLst/>
          </a:prstGeom>
          <a:noFill/>
          <a:ln>
            <a:noFill/>
          </a:ln>
        </p:spPr>
      </p:sp>
      <p:sp>
        <p:nvSpPr>
          <p:cNvPr id="40" name="Google Shape;40;p12"/>
          <p:cNvSpPr txBox="1"/>
          <p:nvPr>
            <p:ph idx="1" type="body"/>
          </p:nvPr>
        </p:nvSpPr>
        <p:spPr>
          <a:xfrm>
            <a:off x="8604251" y="30055791"/>
            <a:ext cx="26333450" cy="45078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/>
          <p:nvPr/>
        </p:nvSpPr>
        <p:spPr>
          <a:xfrm>
            <a:off x="43213019" y="6657123"/>
            <a:ext cx="685800" cy="31800645"/>
          </a:xfrm>
          <a:prstGeom prst="rect">
            <a:avLst/>
          </a:prstGeom>
          <a:solidFill>
            <a:srgbClr val="2945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3"/>
          <p:cNvSpPr/>
          <p:nvPr/>
        </p:nvSpPr>
        <p:spPr>
          <a:xfrm>
            <a:off x="0" y="6657123"/>
            <a:ext cx="685800" cy="31800645"/>
          </a:xfrm>
          <a:prstGeom prst="rect">
            <a:avLst/>
          </a:prstGeom>
          <a:solidFill>
            <a:srgbClr val="760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472492" y="518070"/>
            <a:ext cx="8961120" cy="56796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Google Shape;13;p3"/>
          <p:cNvCxnSpPr/>
          <p:nvPr/>
        </p:nvCxnSpPr>
        <p:spPr>
          <a:xfrm>
            <a:off x="-48126" y="6657123"/>
            <a:ext cx="43946946" cy="0"/>
          </a:xfrm>
          <a:prstGeom prst="straightConnector1">
            <a:avLst/>
          </a:prstGeom>
          <a:noFill/>
          <a:ln cap="flat" cmpd="sng" w="3175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" name="Google Shape;14;p3"/>
          <p:cNvCxnSpPr/>
          <p:nvPr/>
        </p:nvCxnSpPr>
        <p:spPr>
          <a:xfrm>
            <a:off x="-48126" y="38351831"/>
            <a:ext cx="43946946" cy="52968"/>
          </a:xfrm>
          <a:prstGeom prst="straightConnector1">
            <a:avLst/>
          </a:prstGeom>
          <a:noFill/>
          <a:ln cap="flat" cmpd="sng" w="381000">
            <a:solidFill>
              <a:srgbClr val="B5AF6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2e3f0ce6f8d_0_0"/>
          <p:cNvSpPr txBox="1"/>
          <p:nvPr/>
        </p:nvSpPr>
        <p:spPr>
          <a:xfrm>
            <a:off x="9286625" y="2101955"/>
            <a:ext cx="33587400" cy="316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25" lIns="89675" spcFirstLastPara="1" rIns="89675" wrap="square" tIns="448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lang="en-US" sz="8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Investigating Sea Breeze Climatology In Tampa, Florida Using Reanalysis Data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b="1" lang="en-US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Caitlin Neuman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Faculty Advisor(s): </a:t>
            </a:r>
            <a:r>
              <a:rPr b="1"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Dr. Milla Costa</a:t>
            </a: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Dept. of </a:t>
            </a:r>
            <a:r>
              <a:rPr b="1" lang="en-US" sz="5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Meteorology, </a:t>
            </a:r>
            <a:r>
              <a:rPr b="1" i="0" lang="en-US" sz="5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Florida Institute of Technology</a:t>
            </a:r>
            <a:endParaRPr b="1" i="0" sz="4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51;g2e3f0ce6f8d_0_0"/>
          <p:cNvSpPr txBox="1"/>
          <p:nvPr/>
        </p:nvSpPr>
        <p:spPr>
          <a:xfrm>
            <a:off x="8086727" y="7273927"/>
            <a:ext cx="1848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Font typeface="Arial"/>
              <a:buNone/>
            </a:pPr>
            <a:r>
              <a:t/>
            </a:r>
            <a:endParaRPr b="1" i="0" sz="10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g2e3f0ce6f8d_0_0"/>
          <p:cNvSpPr txBox="1"/>
          <p:nvPr/>
        </p:nvSpPr>
        <p:spPr>
          <a:xfrm>
            <a:off x="940525" y="6897725"/>
            <a:ext cx="59148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Introduction:</a:t>
            </a:r>
            <a:endParaRPr b="1" sz="5200">
              <a:solidFill>
                <a:srgbClr val="2159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g2e3f0ce6f8d_0_0"/>
          <p:cNvSpPr txBox="1"/>
          <p:nvPr/>
        </p:nvSpPr>
        <p:spPr>
          <a:xfrm>
            <a:off x="940525" y="7821125"/>
            <a:ext cx="20477400" cy="729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</a:t>
            </a:r>
            <a:r>
              <a:rPr lang="en-US" sz="4800">
                <a:solidFill>
                  <a:srgbClr val="0D0D0D"/>
                </a:solidFill>
                <a:latin typeface="Calibri"/>
                <a:ea typeface="Calibri"/>
                <a:cs typeface="Calibri"/>
                <a:sym typeface="Calibri"/>
              </a:rPr>
              <a:t>Tampa is a coastal city situated in the western central peninsula of Florida, this investigation is centered around Tampa International Airport (TPA) at coordinates 27.9 ͦ N and 82.5 ͦ W, with elevations ranging from 2 to 8 meters above sea level along the coast of Tampa Bay, gradually increasing inland.</a:t>
            </a:r>
            <a:endParaRPr sz="4800">
              <a:solidFill>
                <a:srgbClr val="0D0D0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127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•El Niño and La Niña: Planetary climate patterns that influence the sea breeze.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127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•Sea breeze: it is formed due to the temperature differences between the air over land and the ocean.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127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•The goal was to investigate sea breeze climatology with the use of reanalysis data.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g2e3f0ce6f8d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525" y="15148238"/>
            <a:ext cx="7455401" cy="673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g2e3f0ce6f8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92250" y="15148238"/>
            <a:ext cx="7916158" cy="67339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g2e3f0ce6f8d_0_0"/>
          <p:cNvSpPr txBox="1"/>
          <p:nvPr/>
        </p:nvSpPr>
        <p:spPr>
          <a:xfrm>
            <a:off x="940525" y="21882150"/>
            <a:ext cx="9823200" cy="26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1: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Topographic map of Florida and Tampa area (Source: Topographic Maps, 2024). 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g2e3f0ce6f8d_0_0"/>
          <p:cNvSpPr txBox="1"/>
          <p:nvPr/>
        </p:nvSpPr>
        <p:spPr>
          <a:xfrm>
            <a:off x="10792250" y="21882150"/>
            <a:ext cx="10625700" cy="177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2: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of sea breeze flow process (Source: NOAA, 2024).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g2e3f0ce6f8d_0_0"/>
          <p:cNvSpPr txBox="1"/>
          <p:nvPr/>
        </p:nvSpPr>
        <p:spPr>
          <a:xfrm>
            <a:off x="940525" y="24603063"/>
            <a:ext cx="107430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Data/ Methodology:</a:t>
            </a:r>
            <a:endParaRPr b="1" sz="5200">
              <a:solidFill>
                <a:srgbClr val="2159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g2e3f0ce6f8d_0_0"/>
          <p:cNvSpPr txBox="1"/>
          <p:nvPr/>
        </p:nvSpPr>
        <p:spPr>
          <a:xfrm>
            <a:off x="940525" y="25655400"/>
            <a:ext cx="21005100" cy="6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•Surface observations from Iowa Environmental Mesonet ASOS at TPA were used to validate the reanalysis data set downloaded from the ECMWF ERA-5 single-level data set for 30 years, 1990-2020.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127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•Variables: 2-m max wind speed, precipitation.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127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•The surface observations from 2020 were used to validate the reanalysis data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127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•The correlations of the variables from the reanalysis data were calculated.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12700" rtl="0" algn="l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•NOAA’s Oceanic Niño Index (ONI) data was downloaded to compare patterns from 1990-2020.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g2e3f0ce6f8d_0_0"/>
          <p:cNvSpPr txBox="1"/>
          <p:nvPr/>
        </p:nvSpPr>
        <p:spPr>
          <a:xfrm>
            <a:off x="940525" y="32685000"/>
            <a:ext cx="9175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Results:</a:t>
            </a:r>
            <a:endParaRPr b="1" sz="5200">
              <a:solidFill>
                <a:srgbClr val="2159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1" name="Google Shape;61;g2e3f0ce6f8d_0_0"/>
          <p:cNvGraphicFramePr/>
          <p:nvPr/>
        </p:nvGraphicFramePr>
        <p:xfrm>
          <a:off x="940525" y="33608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{9EA9E923-2275-4E1D-AD54-8FD393A9C383}</a:tableStyleId>
              </a:tblPr>
              <a:tblGrid>
                <a:gridCol w="7001700"/>
                <a:gridCol w="7001700"/>
                <a:gridCol w="6474025"/>
              </a:tblGrid>
              <a:tr h="2129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4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>
                          <a:solidFill>
                            <a:srgbClr val="21596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Monthly (1990-2020)</a:t>
                      </a:r>
                      <a:endParaRPr sz="4800">
                        <a:solidFill>
                          <a:srgbClr val="21596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>
                          <a:solidFill>
                            <a:srgbClr val="21596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Peak Wet Season:</a:t>
                      </a:r>
                      <a:endParaRPr sz="4800">
                        <a:solidFill>
                          <a:srgbClr val="21596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>
                          <a:solidFill>
                            <a:srgbClr val="21596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July and August</a:t>
                      </a:r>
                      <a:endParaRPr sz="4800">
                        <a:solidFill>
                          <a:srgbClr val="21596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>
                          <a:solidFill>
                            <a:srgbClr val="21596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(1990-2020)</a:t>
                      </a:r>
                      <a:endParaRPr sz="4800">
                        <a:solidFill>
                          <a:srgbClr val="21596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139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>
                          <a:solidFill>
                            <a:srgbClr val="21596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Correlation</a:t>
                      </a:r>
                      <a:endParaRPr sz="4800">
                        <a:solidFill>
                          <a:srgbClr val="21596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>
                          <a:solidFill>
                            <a:srgbClr val="21596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-0.482</a:t>
                      </a:r>
                      <a:endParaRPr sz="4800">
                        <a:solidFill>
                          <a:srgbClr val="21596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4800">
                          <a:solidFill>
                            <a:srgbClr val="21596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0.042</a:t>
                      </a:r>
                      <a:endParaRPr sz="4800">
                        <a:solidFill>
                          <a:srgbClr val="215968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2" name="Google Shape;62;g2e3f0ce6f8d_0_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886975" y="6779225"/>
            <a:ext cx="21005102" cy="67339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g2e3f0ce6f8d_0_0"/>
          <p:cNvSpPr txBox="1"/>
          <p:nvPr/>
        </p:nvSpPr>
        <p:spPr>
          <a:xfrm>
            <a:off x="21839875" y="13359775"/>
            <a:ext cx="106257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3: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time series of precipitation (purple clustered columns) versus the wind speed (green line).</a:t>
            </a: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g2e3f0ce6f8d_0_0"/>
          <p:cNvSpPr txBox="1"/>
          <p:nvPr/>
        </p:nvSpPr>
        <p:spPr>
          <a:xfrm>
            <a:off x="32607013" y="13359775"/>
            <a:ext cx="106509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4: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Oceanic Niño Index (1990-2020).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65;g2e3f0ce6f8d_0_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1945625" y="15981475"/>
            <a:ext cx="21005102" cy="63627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g2e3f0ce6f8d_0_0"/>
          <p:cNvSpPr txBox="1"/>
          <p:nvPr/>
        </p:nvSpPr>
        <p:spPr>
          <a:xfrm>
            <a:off x="21914500" y="22201975"/>
            <a:ext cx="107430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5: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ONI data (1990-2020) compared to wind speed values (green line).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g2e3f0ce6f8d_0_0"/>
          <p:cNvSpPr txBox="1"/>
          <p:nvPr/>
        </p:nvSpPr>
        <p:spPr>
          <a:xfrm>
            <a:off x="32540200" y="22201975"/>
            <a:ext cx="106257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6: 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ONI data (1990-2020) compared to precipitation values (purple line).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g2e3f0ce6f8d_0_0"/>
          <p:cNvSpPr txBox="1"/>
          <p:nvPr/>
        </p:nvSpPr>
        <p:spPr>
          <a:xfrm>
            <a:off x="21945633" y="24453850"/>
            <a:ext cx="48855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Discussion:</a:t>
            </a:r>
            <a:endParaRPr b="1" sz="5200">
              <a:solidFill>
                <a:srgbClr val="2159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g2e3f0ce6f8d_0_0"/>
          <p:cNvSpPr txBox="1"/>
          <p:nvPr/>
        </p:nvSpPr>
        <p:spPr>
          <a:xfrm>
            <a:off x="21945625" y="25301050"/>
            <a:ext cx="21417900" cy="64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dk1"/>
                </a:solidFill>
              </a:rPr>
              <a:t>•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is a -0.482 correlation between wind speed and precipitation for all months 1990-2020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(Table 1)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•T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 is an approximately zero (0.042) correlation between the variables for the months of July and August 1990-2020 (Table 1).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•Years with the strongest El Niño (red) occurred in 1997 and 2015. And the years with the strongest La Niña (blue) occurred in 1999, 2007, and 2010 (Figure 4).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1270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•Peak maximums in wind speed occurred in 1998, and 2004 (Figure 3,5)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2700" lvl="0" marL="12700" rtl="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•Peak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maximums in precipitation occurred in 2001,2012, and 2017. (Figure 3, 6).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g2e3f0ce6f8d_0_0"/>
          <p:cNvSpPr txBox="1"/>
          <p:nvPr/>
        </p:nvSpPr>
        <p:spPr>
          <a:xfrm>
            <a:off x="734125" y="37194875"/>
            <a:ext cx="214179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Table 1:</a:t>
            </a: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Correlation between wind speed and precipitation from 1990-2020.</a:t>
            </a:r>
            <a:endParaRPr b="1" sz="4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" name="Google Shape;71;g2e3f0ce6f8d_0_0"/>
          <p:cNvSpPr txBox="1"/>
          <p:nvPr/>
        </p:nvSpPr>
        <p:spPr>
          <a:xfrm>
            <a:off x="21945625" y="31588975"/>
            <a:ext cx="21005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Conclusion/ Future Recommendations:</a:t>
            </a:r>
            <a:endParaRPr b="1" sz="5200">
              <a:solidFill>
                <a:srgbClr val="2159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g2e3f0ce6f8d_0_0"/>
          <p:cNvSpPr txBox="1"/>
          <p:nvPr/>
        </p:nvSpPr>
        <p:spPr>
          <a:xfrm>
            <a:off x="21945625" y="32394050"/>
            <a:ext cx="214179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12700" lvl="0" marL="12700" rtl="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•More analysis of the variables involved with the sea breeze needs to be done to create a full understanding of sea breeze climatology. And additional analysis using daily or hourly data. 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" name="Google Shape;73;g2e3f0ce6f8d_0_0"/>
          <p:cNvSpPr txBox="1"/>
          <p:nvPr/>
        </p:nvSpPr>
        <p:spPr>
          <a:xfrm>
            <a:off x="21945625" y="35746513"/>
            <a:ext cx="11804100" cy="9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200">
                <a:solidFill>
                  <a:srgbClr val="215968"/>
                </a:solidFill>
                <a:latin typeface="Calibri"/>
                <a:ea typeface="Calibri"/>
                <a:cs typeface="Calibri"/>
                <a:sym typeface="Calibri"/>
              </a:rPr>
              <a:t>References:</a:t>
            </a:r>
            <a:endParaRPr b="1" sz="5200">
              <a:solidFill>
                <a:srgbClr val="21596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" name="Google Shape;74;g2e3f0ce6f8d_0_0" title="frame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5397350" y="34607525"/>
            <a:ext cx="3510750" cy="351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2007-04-04T14:17:42Z</dcterms:created>
  <dc:creator>shopper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0x0101008CB6C76999A8E946924D195080FADDE7</vt:lpwstr>
  </property>
</Properties>
</file>