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43891200" cy="38404800"/>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96">
          <p15:clr>
            <a:srgbClr val="A4A3A4"/>
          </p15:clr>
        </p15:guide>
        <p15:guide id="2" pos="1382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 roundtripDataSignature="AMtx7mh4STXvP7kDno4AlMoqyKqfzKdN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 d="100"/>
          <a:sy n="19" d="100"/>
        </p:scale>
        <p:origin x="2202" y="114"/>
      </p:cViewPr>
      <p:guideLst>
        <p:guide orient="horz" pos="12096"/>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notesMaster" Target="notesMasters/notesMaster1.xml"/><Relationship Id="rId7" Type="http://customschemas.google.com/relationships/presentationmetadata" Target="metadata"/><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ableStyles" Target="tableStyles.xml"/><Relationship Id="rId10" Type="http://schemas.openxmlformats.org/officeDocument/2006/relationships/theme" Target="theme/theme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1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0516"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516"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516"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516"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516"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516"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516"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516" b="1"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4" y="0"/>
            <a:ext cx="2971800" cy="4651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0516"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516"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516"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516"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516"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516"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516"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516" b="1"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438275" y="696913"/>
            <a:ext cx="398145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14838"/>
            <a:ext cx="5486400" cy="41846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728"/>
              </a:spcBef>
              <a:spcAft>
                <a:spcPts val="0"/>
              </a:spcAft>
              <a:buSzPts val="1400"/>
              <a:buNone/>
              <a:defRPr sz="2427" b="0" i="0" u="none" strike="noStrike" cap="none">
                <a:solidFill>
                  <a:schemeClr val="dk1"/>
                </a:solidFill>
                <a:latin typeface="Arial"/>
                <a:ea typeface="Arial"/>
                <a:cs typeface="Arial"/>
                <a:sym typeface="Arial"/>
              </a:defRPr>
            </a:lvl1pPr>
            <a:lvl2pPr marL="914400" marR="0" lvl="1" indent="-228600" algn="l" rtl="0">
              <a:spcBef>
                <a:spcPts val="728"/>
              </a:spcBef>
              <a:spcAft>
                <a:spcPts val="0"/>
              </a:spcAft>
              <a:buSzPts val="1400"/>
              <a:buNone/>
              <a:defRPr sz="2427" b="0" i="0" u="none" strike="noStrike" cap="none">
                <a:solidFill>
                  <a:schemeClr val="dk1"/>
                </a:solidFill>
                <a:latin typeface="Arial"/>
                <a:ea typeface="Arial"/>
                <a:cs typeface="Arial"/>
                <a:sym typeface="Arial"/>
              </a:defRPr>
            </a:lvl2pPr>
            <a:lvl3pPr marL="1371600" marR="0" lvl="2" indent="-228600" algn="l" rtl="0">
              <a:spcBef>
                <a:spcPts val="728"/>
              </a:spcBef>
              <a:spcAft>
                <a:spcPts val="0"/>
              </a:spcAft>
              <a:buSzPts val="1400"/>
              <a:buNone/>
              <a:defRPr sz="2427" b="0" i="0" u="none" strike="noStrike" cap="none">
                <a:solidFill>
                  <a:schemeClr val="dk1"/>
                </a:solidFill>
                <a:latin typeface="Arial"/>
                <a:ea typeface="Arial"/>
                <a:cs typeface="Arial"/>
                <a:sym typeface="Arial"/>
              </a:defRPr>
            </a:lvl3pPr>
            <a:lvl4pPr marL="1828800" marR="0" lvl="3" indent="-228600" algn="l" rtl="0">
              <a:spcBef>
                <a:spcPts val="728"/>
              </a:spcBef>
              <a:spcAft>
                <a:spcPts val="0"/>
              </a:spcAft>
              <a:buSzPts val="1400"/>
              <a:buNone/>
              <a:defRPr sz="2427" b="0" i="0" u="none" strike="noStrike" cap="none">
                <a:solidFill>
                  <a:schemeClr val="dk1"/>
                </a:solidFill>
                <a:latin typeface="Arial"/>
                <a:ea typeface="Arial"/>
                <a:cs typeface="Arial"/>
                <a:sym typeface="Arial"/>
              </a:defRPr>
            </a:lvl4pPr>
            <a:lvl5pPr marL="2286000" marR="0" lvl="4" indent="-228600" algn="l" rtl="0">
              <a:spcBef>
                <a:spcPts val="728"/>
              </a:spcBef>
              <a:spcAft>
                <a:spcPts val="0"/>
              </a:spcAft>
              <a:buSzPts val="1400"/>
              <a:buNone/>
              <a:defRPr sz="2427"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2427"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427"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427"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427"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2971800" cy="4651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0516"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516"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516"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516"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516"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516"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516"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516" b="1"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47" name="Google Shape;47;p1:notes"/>
          <p:cNvSpPr>
            <a:spLocks noGrp="1" noRot="1" noChangeAspect="1"/>
          </p:cNvSpPr>
          <p:nvPr>
            <p:ph type="sldImg" idx="2"/>
          </p:nvPr>
        </p:nvSpPr>
        <p:spPr>
          <a:xfrm>
            <a:off x="1438275" y="696913"/>
            <a:ext cx="398145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 name="Google Shape;48;p1:notes"/>
          <p:cNvSpPr txBox="1">
            <a:spLocks noGrp="1"/>
          </p:cNvSpPr>
          <p:nvPr>
            <p:ph type="body" idx="1"/>
          </p:nvPr>
        </p:nvSpPr>
        <p:spPr>
          <a:xfrm>
            <a:off x="685800" y="4414838"/>
            <a:ext cx="5486400" cy="41846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43" name="Google Shape;43;p13"/>
          <p:cNvSpPr txBox="1">
            <a:spLocks noGrp="1"/>
          </p:cNvSpPr>
          <p:nvPr>
            <p:ph type="body" idx="1"/>
          </p:nvPr>
        </p:nvSpPr>
        <p:spPr>
          <a:xfrm rot="5400000">
            <a:off x="9272474" y="1881925"/>
            <a:ext cx="25346257" cy="39503351"/>
          </a:xfrm>
          <a:prstGeom prst="rect">
            <a:avLst/>
          </a:prstGeom>
          <a:noFill/>
          <a:ln>
            <a:noFill/>
          </a:ln>
        </p:spPr>
        <p:txBody>
          <a:bodyPr spcFirstLastPara="1" wrap="square" lIns="91425" tIns="45700" rIns="91425" bIns="45700" anchor="t" anchorCtr="0">
            <a:noAutofit/>
          </a:bodyPr>
          <a:lstStyle>
            <a:lvl1pPr marL="457200" marR="0" lvl="0"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1pPr>
            <a:lvl2pPr marL="914400" marR="0" lvl="1"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2pPr>
            <a:lvl3pPr marL="1371600" marR="0" lvl="2"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3pPr>
            <a:lvl4pPr marL="1828800" marR="0" lvl="3"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4pPr>
            <a:lvl5pPr marL="2286000" marR="0" lvl="4"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5pPr>
            <a:lvl6pPr marL="2743200" marR="0" lvl="5"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6pPr>
            <a:lvl7pPr marL="3200400" marR="0" lvl="6"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7pPr>
            <a:lvl8pPr marL="3657600" marR="0" lvl="7"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8pPr>
            <a:lvl9pPr marL="4114800" marR="0" lvl="8"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4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19" name="Google Shape;19;p6"/>
          <p:cNvSpPr txBox="1">
            <a:spLocks noGrp="1"/>
          </p:cNvSpPr>
          <p:nvPr>
            <p:ph type="body" idx="1"/>
          </p:nvPr>
        </p:nvSpPr>
        <p:spPr>
          <a:xfrm>
            <a:off x="2193927" y="8960472"/>
            <a:ext cx="39503351" cy="25346257"/>
          </a:xfrm>
          <a:prstGeom prst="rect">
            <a:avLst/>
          </a:prstGeom>
          <a:noFill/>
          <a:ln>
            <a:noFill/>
          </a:ln>
        </p:spPr>
        <p:txBody>
          <a:bodyPr spcFirstLastPara="1" wrap="square" lIns="91425" tIns="45700" rIns="91425" bIns="45700" anchor="t" anchorCtr="0">
            <a:noAutofit/>
          </a:bodyPr>
          <a:lstStyle>
            <a:lvl1pPr marL="457200" marR="0" lvl="0"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1pPr>
            <a:lvl2pPr marL="914400" marR="0" lvl="1"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2pPr>
            <a:lvl3pPr marL="1371600" marR="0" lvl="2" indent="-558800" algn="l" rtl="0">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3pPr>
            <a:lvl4pPr marL="1828800" marR="0" lvl="3"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4pPr>
            <a:lvl5pPr marL="2286000" marR="0" lvl="4"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5pPr>
            <a:lvl6pPr marL="2743200" marR="0" lvl="5"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6pPr>
            <a:lvl7pPr marL="3200400" marR="0" lvl="6"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7pPr>
            <a:lvl8pPr marL="3657600" marR="0" lvl="7"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8pPr>
            <a:lvl9pPr marL="4114800" marR="0" lvl="8" indent="-520700" algn="l" rtl="0">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23" name="Google Shape;23;p8"/>
          <p:cNvSpPr txBox="1">
            <a:spLocks noGrp="1"/>
          </p:cNvSpPr>
          <p:nvPr>
            <p:ph type="body" idx="1"/>
          </p:nvPr>
        </p:nvSpPr>
        <p:spPr>
          <a:xfrm>
            <a:off x="2193927" y="8960472"/>
            <a:ext cx="19599275" cy="25346257"/>
          </a:xfrm>
          <a:prstGeom prst="rect">
            <a:avLst/>
          </a:prstGeom>
          <a:noFill/>
          <a:ln>
            <a:noFill/>
          </a:ln>
        </p:spPr>
        <p:txBody>
          <a:bodyPr spcFirstLastPara="1" wrap="square" lIns="91425" tIns="45700" rIns="91425" bIns="45700" anchor="t" anchorCtr="0">
            <a:noAutofit/>
          </a:bodyPr>
          <a:lstStyle>
            <a:lvl1pPr marL="457200" marR="0" lvl="0" indent="-584200" algn="l" rtl="0">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3pPr>
            <a:lvl4pPr marL="1828800" marR="0" lvl="3"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4pPr>
            <a:lvl5pPr marL="2286000" marR="0" lvl="4"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5pPr>
            <a:lvl6pPr marL="2743200" marR="0" lvl="5"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6pPr>
            <a:lvl7pPr marL="3200400" marR="0" lvl="6"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7pPr>
            <a:lvl8pPr marL="3657600" marR="0" lvl="7"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8pPr>
            <a:lvl9pPr marL="4114800" marR="0" lvl="8"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9pPr>
          </a:lstStyle>
          <a:p>
            <a:endParaRPr/>
          </a:p>
        </p:txBody>
      </p:sp>
      <p:sp>
        <p:nvSpPr>
          <p:cNvPr id="24" name="Google Shape;24;p8"/>
          <p:cNvSpPr txBox="1">
            <a:spLocks noGrp="1"/>
          </p:cNvSpPr>
          <p:nvPr>
            <p:ph type="body" idx="2"/>
          </p:nvPr>
        </p:nvSpPr>
        <p:spPr>
          <a:xfrm>
            <a:off x="22098000" y="8960472"/>
            <a:ext cx="19599276" cy="25346257"/>
          </a:xfrm>
          <a:prstGeom prst="rect">
            <a:avLst/>
          </a:prstGeom>
          <a:noFill/>
          <a:ln>
            <a:noFill/>
          </a:ln>
        </p:spPr>
        <p:txBody>
          <a:bodyPr spcFirstLastPara="1" wrap="square" lIns="91425" tIns="45700" rIns="91425" bIns="45700" anchor="t" anchorCtr="0">
            <a:noAutofit/>
          </a:bodyPr>
          <a:lstStyle>
            <a:lvl1pPr marL="457200" marR="0" lvl="0" indent="-584200" algn="l" rtl="0">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1pPr>
            <a:lvl2pPr marL="914400" marR="0" lvl="1"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3pPr>
            <a:lvl4pPr marL="1828800" marR="0" lvl="3"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4pPr>
            <a:lvl5pPr marL="2286000" marR="0" lvl="4"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5pPr>
            <a:lvl6pPr marL="2743200" marR="0" lvl="5"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6pPr>
            <a:lvl7pPr marL="3200400" marR="0" lvl="6"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7pPr>
            <a:lvl8pPr marL="3657600" marR="0" lvl="7"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8pPr>
            <a:lvl9pPr marL="4114800" marR="0" lvl="8"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27" name="Google Shape;27;p9"/>
          <p:cNvSpPr txBox="1">
            <a:spLocks noGrp="1"/>
          </p:cNvSpPr>
          <p:nvPr>
            <p:ph type="body" idx="1"/>
          </p:nvPr>
        </p:nvSpPr>
        <p:spPr>
          <a:xfrm>
            <a:off x="2193926" y="8596198"/>
            <a:ext cx="19392900" cy="3584188"/>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96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2pPr>
            <a:lvl3pPr marL="1371600" marR="0" lvl="2" indent="-228600" algn="l" rtl="0">
              <a:spcBef>
                <a:spcPts val="72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L="1828800" marR="0" lvl="3"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4pPr>
            <a:lvl5pPr marL="2286000" marR="0" lvl="4"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5pPr>
            <a:lvl6pPr marL="2743200" marR="0" lvl="5"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6pPr>
            <a:lvl7pPr marL="3200400" marR="0" lvl="6"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7pPr>
            <a:lvl8pPr marL="3657600" marR="0" lvl="7"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8pPr>
            <a:lvl9pPr marL="4114800" marR="0" lvl="8"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9pPr>
          </a:lstStyle>
          <a:p>
            <a:endParaRPr/>
          </a:p>
        </p:txBody>
      </p:sp>
      <p:sp>
        <p:nvSpPr>
          <p:cNvPr id="28" name="Google Shape;28;p9"/>
          <p:cNvSpPr txBox="1">
            <a:spLocks noGrp="1"/>
          </p:cNvSpPr>
          <p:nvPr>
            <p:ph type="body" idx="2"/>
          </p:nvPr>
        </p:nvSpPr>
        <p:spPr>
          <a:xfrm>
            <a:off x="2193926" y="12180385"/>
            <a:ext cx="19392900" cy="22126342"/>
          </a:xfrm>
          <a:prstGeom prst="rect">
            <a:avLst/>
          </a:prstGeom>
          <a:noFill/>
          <a:ln>
            <a:noFill/>
          </a:ln>
        </p:spPr>
        <p:txBody>
          <a:bodyPr spcFirstLastPara="1" wrap="square" lIns="91425" tIns="45700" rIns="91425" bIns="45700" anchor="t" anchorCtr="0">
            <a:noAutofit/>
          </a:bodyPr>
          <a:lstStyle>
            <a:lvl1pPr marL="457200" marR="0" lvl="0"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2pPr>
            <a:lvl3pPr marL="1371600" marR="0" lvl="2"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3pPr>
            <a:lvl4pPr marL="1828800" marR="0" lvl="3"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6pPr>
            <a:lvl7pPr marL="3200400" marR="0" lvl="6"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7pPr>
            <a:lvl8pPr marL="3657600" marR="0" lvl="7"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8pPr>
            <a:lvl9pPr marL="4114800" marR="0" lvl="8"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9pPr>
          </a:lstStyle>
          <a:p>
            <a:endParaRPr/>
          </a:p>
        </p:txBody>
      </p:sp>
      <p:sp>
        <p:nvSpPr>
          <p:cNvPr id="29" name="Google Shape;29;p9"/>
          <p:cNvSpPr txBox="1">
            <a:spLocks noGrp="1"/>
          </p:cNvSpPr>
          <p:nvPr>
            <p:ph type="body" idx="3"/>
          </p:nvPr>
        </p:nvSpPr>
        <p:spPr>
          <a:xfrm>
            <a:off x="22294852" y="8596198"/>
            <a:ext cx="19402426" cy="3584188"/>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96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2pPr>
            <a:lvl3pPr marL="1371600" marR="0" lvl="2" indent="-228600" algn="l" rtl="0">
              <a:spcBef>
                <a:spcPts val="72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L="1828800" marR="0" lvl="3"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4pPr>
            <a:lvl5pPr marL="2286000" marR="0" lvl="4"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5pPr>
            <a:lvl6pPr marL="2743200" marR="0" lvl="5"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6pPr>
            <a:lvl7pPr marL="3200400" marR="0" lvl="6"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7pPr>
            <a:lvl8pPr marL="3657600" marR="0" lvl="7"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8pPr>
            <a:lvl9pPr marL="4114800" marR="0" lvl="8" indent="-228600" algn="l" rtl="0">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9pPr>
          </a:lstStyle>
          <a:p>
            <a:endParaRPr/>
          </a:p>
        </p:txBody>
      </p:sp>
      <p:sp>
        <p:nvSpPr>
          <p:cNvPr id="30" name="Google Shape;30;p9"/>
          <p:cNvSpPr txBox="1">
            <a:spLocks noGrp="1"/>
          </p:cNvSpPr>
          <p:nvPr>
            <p:ph type="body" idx="4"/>
          </p:nvPr>
        </p:nvSpPr>
        <p:spPr>
          <a:xfrm>
            <a:off x="22294852" y="12180385"/>
            <a:ext cx="19402426" cy="22126342"/>
          </a:xfrm>
          <a:prstGeom prst="rect">
            <a:avLst/>
          </a:prstGeom>
          <a:noFill/>
          <a:ln>
            <a:noFill/>
          </a:ln>
        </p:spPr>
        <p:txBody>
          <a:bodyPr spcFirstLastPara="1" wrap="square" lIns="91425" tIns="45700" rIns="91425" bIns="45700" anchor="t" anchorCtr="0">
            <a:noAutofit/>
          </a:bodyPr>
          <a:lstStyle>
            <a:lvl1pPr marL="457200" marR="0" lvl="0"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2pPr>
            <a:lvl3pPr marL="1371600" marR="0" lvl="2" indent="-457200" algn="l" rtl="0">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3pPr>
            <a:lvl4pPr marL="1828800" marR="0" lvl="3"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6pPr>
            <a:lvl7pPr marL="3200400" marR="0" lvl="6"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7pPr>
            <a:lvl8pPr marL="3657600" marR="0" lvl="7"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8pPr>
            <a:lvl9pPr marL="4114800" marR="0" lvl="8"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2193926" y="1528646"/>
            <a:ext cx="14439900" cy="65081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4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35" name="Google Shape;35;p11"/>
          <p:cNvSpPr txBox="1">
            <a:spLocks noGrp="1"/>
          </p:cNvSpPr>
          <p:nvPr>
            <p:ph type="body" idx="1"/>
          </p:nvPr>
        </p:nvSpPr>
        <p:spPr>
          <a:xfrm>
            <a:off x="17160877" y="1528648"/>
            <a:ext cx="24536399" cy="32778079"/>
          </a:xfrm>
          <a:prstGeom prst="rect">
            <a:avLst/>
          </a:prstGeom>
          <a:noFill/>
          <a:ln>
            <a:noFill/>
          </a:ln>
        </p:spPr>
        <p:txBody>
          <a:bodyPr spcFirstLastPara="1" wrap="square" lIns="91425" tIns="45700" rIns="91425" bIns="45700" anchor="t" anchorCtr="0">
            <a:noAutofit/>
          </a:bodyPr>
          <a:lstStyle>
            <a:lvl1pPr marL="457200" marR="0" lvl="0" indent="-635000" algn="l" rtl="0">
              <a:spcBef>
                <a:spcPts val="1280"/>
              </a:spcBef>
              <a:spcAft>
                <a:spcPts val="0"/>
              </a:spcAft>
              <a:buClr>
                <a:schemeClr val="dk1"/>
              </a:buClr>
              <a:buSzPts val="6400"/>
              <a:buFont typeface="Arial"/>
              <a:buChar char="•"/>
              <a:defRPr sz="6400" b="0" i="0" u="none" strike="noStrike" cap="none">
                <a:solidFill>
                  <a:schemeClr val="dk1"/>
                </a:solidFill>
                <a:latin typeface="Arial"/>
                <a:ea typeface="Arial"/>
                <a:cs typeface="Arial"/>
                <a:sym typeface="Arial"/>
              </a:defRPr>
            </a:lvl1pPr>
            <a:lvl2pPr marL="914400" marR="0" lvl="1" indent="-584200" algn="l" rtl="0">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3pPr>
            <a:lvl4pPr marL="1828800" marR="0" lvl="3"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4pPr>
            <a:lvl5pPr marL="2286000" marR="0" lvl="4"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5pPr>
            <a:lvl6pPr marL="2743200" marR="0" lvl="5"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6pPr>
            <a:lvl7pPr marL="3200400" marR="0" lvl="6"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7pPr>
            <a:lvl8pPr marL="3657600" marR="0" lvl="7"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8pPr>
            <a:lvl9pPr marL="4114800" marR="0" lvl="8" indent="-482600" algn="l" rtl="0">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9pPr>
          </a:lstStyle>
          <a:p>
            <a:endParaRPr/>
          </a:p>
        </p:txBody>
      </p:sp>
      <p:sp>
        <p:nvSpPr>
          <p:cNvPr id="36" name="Google Shape;36;p11"/>
          <p:cNvSpPr txBox="1">
            <a:spLocks noGrp="1"/>
          </p:cNvSpPr>
          <p:nvPr>
            <p:ph type="body" idx="2"/>
          </p:nvPr>
        </p:nvSpPr>
        <p:spPr>
          <a:xfrm>
            <a:off x="2193926" y="8036779"/>
            <a:ext cx="14439900" cy="262699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12"/>
          <p:cNvSpPr txBox="1">
            <a:spLocks noGrp="1"/>
          </p:cNvSpPr>
          <p:nvPr>
            <p:ph type="title"/>
          </p:nvPr>
        </p:nvSpPr>
        <p:spPr>
          <a:xfrm>
            <a:off x="8604251" y="26884663"/>
            <a:ext cx="26333450" cy="317112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4000" b="1" i="1" u="none" strike="noStrike" cap="none">
                <a:solidFill>
                  <a:srgbClr val="760000"/>
                </a:solidFill>
                <a:latin typeface="Arial"/>
                <a:ea typeface="Arial"/>
                <a:cs typeface="Arial"/>
                <a:sym typeface="Arial"/>
              </a:defRPr>
            </a:lvl1pPr>
            <a:lvl2pPr marR="0" lvl="1" algn="ctr" rtl="0">
              <a:spcBef>
                <a:spcPts val="0"/>
              </a:spcBef>
              <a:spcAft>
                <a:spcPts val="0"/>
              </a:spcAft>
              <a:buSzPts val="1400"/>
              <a:buNone/>
              <a:defRPr sz="8000" b="1" i="1" u="none" strike="noStrike" cap="none">
                <a:solidFill>
                  <a:srgbClr val="760000"/>
                </a:solidFill>
                <a:latin typeface="Arial"/>
                <a:ea typeface="Arial"/>
                <a:cs typeface="Arial"/>
                <a:sym typeface="Arial"/>
              </a:defRPr>
            </a:lvl2pPr>
            <a:lvl3pPr marR="0" lvl="2" algn="ctr" rtl="0">
              <a:spcBef>
                <a:spcPts val="0"/>
              </a:spcBef>
              <a:spcAft>
                <a:spcPts val="0"/>
              </a:spcAft>
              <a:buSzPts val="1400"/>
              <a:buNone/>
              <a:defRPr sz="8000" b="1" i="1" u="none" strike="noStrike" cap="none">
                <a:solidFill>
                  <a:srgbClr val="760000"/>
                </a:solidFill>
                <a:latin typeface="Arial"/>
                <a:ea typeface="Arial"/>
                <a:cs typeface="Arial"/>
                <a:sym typeface="Arial"/>
              </a:defRPr>
            </a:lvl3pPr>
            <a:lvl4pPr marR="0" lvl="3" algn="ctr" rtl="0">
              <a:spcBef>
                <a:spcPts val="0"/>
              </a:spcBef>
              <a:spcAft>
                <a:spcPts val="0"/>
              </a:spcAft>
              <a:buSzPts val="1400"/>
              <a:buNone/>
              <a:defRPr sz="8000" b="1" i="1" u="none" strike="noStrike" cap="none">
                <a:solidFill>
                  <a:srgbClr val="760000"/>
                </a:solidFill>
                <a:latin typeface="Arial"/>
                <a:ea typeface="Arial"/>
                <a:cs typeface="Arial"/>
                <a:sym typeface="Arial"/>
              </a:defRPr>
            </a:lvl4pPr>
            <a:lvl5pPr marR="0" lvl="4" algn="ctr" rtl="0">
              <a:spcBef>
                <a:spcPts val="0"/>
              </a:spcBef>
              <a:spcAft>
                <a:spcPts val="0"/>
              </a:spcAft>
              <a:buSzPts val="1400"/>
              <a:buNone/>
              <a:defRPr sz="8000" b="1" i="1" u="none" strike="noStrike" cap="none">
                <a:solidFill>
                  <a:srgbClr val="760000"/>
                </a:solidFill>
                <a:latin typeface="Arial"/>
                <a:ea typeface="Arial"/>
                <a:cs typeface="Arial"/>
                <a:sym typeface="Arial"/>
              </a:defRPr>
            </a:lvl5pPr>
            <a:lvl6pPr marR="0" lvl="5" algn="ctr" rtl="0">
              <a:spcBef>
                <a:spcPts val="0"/>
              </a:spcBef>
              <a:spcAft>
                <a:spcPts val="0"/>
              </a:spcAft>
              <a:buSzPts val="1400"/>
              <a:buNone/>
              <a:defRPr sz="8000" b="1" i="1" u="none" strike="noStrike" cap="none">
                <a:solidFill>
                  <a:srgbClr val="760000"/>
                </a:solidFill>
                <a:latin typeface="Arial"/>
                <a:ea typeface="Arial"/>
                <a:cs typeface="Arial"/>
                <a:sym typeface="Arial"/>
              </a:defRPr>
            </a:lvl6pPr>
            <a:lvl7pPr marR="0" lvl="6" algn="ctr" rtl="0">
              <a:spcBef>
                <a:spcPts val="0"/>
              </a:spcBef>
              <a:spcAft>
                <a:spcPts val="0"/>
              </a:spcAft>
              <a:buSzPts val="1400"/>
              <a:buNone/>
              <a:defRPr sz="8000" b="1" i="1" u="none" strike="noStrike" cap="none">
                <a:solidFill>
                  <a:srgbClr val="760000"/>
                </a:solidFill>
                <a:latin typeface="Arial"/>
                <a:ea typeface="Arial"/>
                <a:cs typeface="Arial"/>
                <a:sym typeface="Arial"/>
              </a:defRPr>
            </a:lvl7pPr>
            <a:lvl8pPr marR="0" lvl="7" algn="ctr" rtl="0">
              <a:spcBef>
                <a:spcPts val="0"/>
              </a:spcBef>
              <a:spcAft>
                <a:spcPts val="0"/>
              </a:spcAft>
              <a:buSzPts val="1400"/>
              <a:buNone/>
              <a:defRPr sz="8000" b="1" i="1" u="none" strike="noStrike" cap="none">
                <a:solidFill>
                  <a:srgbClr val="760000"/>
                </a:solidFill>
                <a:latin typeface="Arial"/>
                <a:ea typeface="Arial"/>
                <a:cs typeface="Arial"/>
                <a:sym typeface="Arial"/>
              </a:defRPr>
            </a:lvl8pPr>
            <a:lvl9pPr marR="0" lvl="8" algn="ctr" rtl="0">
              <a:spcBef>
                <a:spcPts val="0"/>
              </a:spcBef>
              <a:spcAft>
                <a:spcPts val="0"/>
              </a:spcAft>
              <a:buSzPts val="1400"/>
              <a:buNone/>
              <a:defRPr sz="8000" b="1" i="1" u="none" strike="noStrike" cap="none">
                <a:solidFill>
                  <a:srgbClr val="760000"/>
                </a:solidFill>
                <a:latin typeface="Arial"/>
                <a:ea typeface="Arial"/>
                <a:cs typeface="Arial"/>
                <a:sym typeface="Arial"/>
              </a:defRPr>
            </a:lvl9pPr>
          </a:lstStyle>
          <a:p>
            <a:endParaRPr/>
          </a:p>
        </p:txBody>
      </p:sp>
      <p:sp>
        <p:nvSpPr>
          <p:cNvPr id="39" name="Google Shape;39;p12"/>
          <p:cNvSpPr>
            <a:spLocks noGrp="1"/>
          </p:cNvSpPr>
          <p:nvPr>
            <p:ph type="pic" idx="2"/>
          </p:nvPr>
        </p:nvSpPr>
        <p:spPr>
          <a:xfrm>
            <a:off x="8604251" y="3431325"/>
            <a:ext cx="26333450" cy="23043529"/>
          </a:xfrm>
          <a:prstGeom prst="rect">
            <a:avLst/>
          </a:prstGeom>
          <a:noFill/>
          <a:ln>
            <a:noFill/>
          </a:ln>
        </p:spPr>
        <p:txBody>
          <a:bodyPr spcFirstLastPara="1" wrap="square" lIns="91425" tIns="45700" rIns="91425" bIns="45700" anchor="t" anchorCtr="0">
            <a:noAutofit/>
          </a:bodyPr>
          <a:lstStyle>
            <a:lvl1pPr marR="0" lvl="0" algn="l" rtl="0">
              <a:spcBef>
                <a:spcPts val="128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1pPr>
            <a:lvl2pPr marR="0" lvl="1" algn="l" rtl="0">
              <a:spcBef>
                <a:spcPts val="112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spcBef>
                <a:spcPts val="96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4pPr>
            <a:lvl5pPr marR="0" lvl="4"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5pPr>
            <a:lvl6pPr marR="0" lvl="5"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6pPr>
            <a:lvl7pPr marR="0" lvl="6"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7pPr>
            <a:lvl8pPr marR="0" lvl="7"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8pPr>
            <a:lvl9pPr marR="0" lvl="8" algn="l" rtl="0">
              <a:spcBef>
                <a:spcPts val="80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9pPr>
          </a:lstStyle>
          <a:p>
            <a:endParaRPr/>
          </a:p>
        </p:txBody>
      </p:sp>
      <p:sp>
        <p:nvSpPr>
          <p:cNvPr id="40" name="Google Shape;40;p12"/>
          <p:cNvSpPr txBox="1">
            <a:spLocks noGrp="1"/>
          </p:cNvSpPr>
          <p:nvPr>
            <p:ph type="body" idx="1"/>
          </p:nvPr>
        </p:nvSpPr>
        <p:spPr>
          <a:xfrm>
            <a:off x="8604251" y="30055791"/>
            <a:ext cx="26333450" cy="450788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3"/>
          <p:cNvSpPr/>
          <p:nvPr/>
        </p:nvSpPr>
        <p:spPr>
          <a:xfrm>
            <a:off x="43213019" y="6657123"/>
            <a:ext cx="685800" cy="31800645"/>
          </a:xfrm>
          <a:prstGeom prst="rect">
            <a:avLst/>
          </a:prstGeom>
          <a:solidFill>
            <a:srgbClr val="29459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400" b="1" i="0" u="none" strike="noStrike" cap="none">
              <a:solidFill>
                <a:schemeClr val="dk1"/>
              </a:solidFill>
              <a:latin typeface="Arial"/>
              <a:ea typeface="Arial"/>
              <a:cs typeface="Arial"/>
              <a:sym typeface="Arial"/>
            </a:endParaRPr>
          </a:p>
        </p:txBody>
      </p:sp>
      <p:sp>
        <p:nvSpPr>
          <p:cNvPr id="11" name="Google Shape;11;p3"/>
          <p:cNvSpPr/>
          <p:nvPr/>
        </p:nvSpPr>
        <p:spPr>
          <a:xfrm>
            <a:off x="0" y="6657123"/>
            <a:ext cx="685800" cy="31800645"/>
          </a:xfrm>
          <a:prstGeom prst="rect">
            <a:avLst/>
          </a:prstGeom>
          <a:solidFill>
            <a:srgbClr val="76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400" b="1" i="0" u="none" strike="noStrike" cap="none">
              <a:solidFill>
                <a:schemeClr val="dk1"/>
              </a:solidFill>
              <a:latin typeface="Arial"/>
              <a:ea typeface="Arial"/>
              <a:cs typeface="Arial"/>
              <a:sym typeface="Arial"/>
            </a:endParaRPr>
          </a:p>
        </p:txBody>
      </p:sp>
      <p:pic>
        <p:nvPicPr>
          <p:cNvPr id="12" name="Google Shape;12;p3"/>
          <p:cNvPicPr preferRelativeResize="0"/>
          <p:nvPr/>
        </p:nvPicPr>
        <p:blipFill rotWithShape="1">
          <a:blip r:embed="rId13">
            <a:alphaModFix/>
          </a:blip>
          <a:srcRect/>
          <a:stretch/>
        </p:blipFill>
        <p:spPr>
          <a:xfrm>
            <a:off x="472492" y="518070"/>
            <a:ext cx="8961120" cy="5679649"/>
          </a:xfrm>
          <a:prstGeom prst="rect">
            <a:avLst/>
          </a:prstGeom>
          <a:noFill/>
          <a:ln>
            <a:noFill/>
          </a:ln>
        </p:spPr>
      </p:pic>
      <p:cxnSp>
        <p:nvCxnSpPr>
          <p:cNvPr id="13" name="Google Shape;13;p3"/>
          <p:cNvCxnSpPr/>
          <p:nvPr/>
        </p:nvCxnSpPr>
        <p:spPr>
          <a:xfrm>
            <a:off x="-48126" y="6657123"/>
            <a:ext cx="43946946" cy="0"/>
          </a:xfrm>
          <a:prstGeom prst="straightConnector1">
            <a:avLst/>
          </a:prstGeom>
          <a:noFill/>
          <a:ln w="317500" cap="flat" cmpd="sng">
            <a:solidFill>
              <a:srgbClr val="B5AF67"/>
            </a:solidFill>
            <a:prstDash val="solid"/>
            <a:round/>
            <a:headEnd type="none" w="med" len="med"/>
            <a:tailEnd type="none" w="med" len="med"/>
          </a:ln>
        </p:spPr>
      </p:cxnSp>
      <p:cxnSp>
        <p:nvCxnSpPr>
          <p:cNvPr id="14" name="Google Shape;14;p3"/>
          <p:cNvCxnSpPr/>
          <p:nvPr/>
        </p:nvCxnSpPr>
        <p:spPr>
          <a:xfrm>
            <a:off x="-48126" y="38351831"/>
            <a:ext cx="43946946" cy="52968"/>
          </a:xfrm>
          <a:prstGeom prst="straightConnector1">
            <a:avLst/>
          </a:prstGeom>
          <a:noFill/>
          <a:ln w="381000" cap="flat" cmpd="sng">
            <a:solidFill>
              <a:srgbClr val="B5AF67"/>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9357360" y="861898"/>
            <a:ext cx="32217360" cy="5230394"/>
          </a:xfrm>
          <a:prstGeom prst="rect">
            <a:avLst/>
          </a:prstGeom>
          <a:noFill/>
          <a:ln>
            <a:noFill/>
          </a:ln>
        </p:spPr>
        <p:txBody>
          <a:bodyPr spcFirstLastPara="1" wrap="square" lIns="89675" tIns="44825" rIns="89675" bIns="44825" anchor="t" anchorCtr="0">
            <a:spAutoFit/>
          </a:bodyPr>
          <a:lstStyle/>
          <a:p>
            <a:pPr marL="0" marR="0" lvl="0" indent="0" algn="ctr" rtl="0">
              <a:spcBef>
                <a:spcPts val="0"/>
              </a:spcBef>
              <a:spcAft>
                <a:spcPts val="0"/>
              </a:spcAft>
              <a:buNone/>
            </a:pPr>
            <a:r>
              <a:rPr lang="en-US" sz="8000" b="1" i="0" u="none" strike="noStrike" cap="none" dirty="0">
                <a:solidFill>
                  <a:schemeClr val="dk1"/>
                </a:solidFill>
                <a:latin typeface="Calibri"/>
                <a:ea typeface="Calibri"/>
                <a:cs typeface="Calibri"/>
                <a:sym typeface="Calibri"/>
              </a:rPr>
              <a:t>The 1998 Central Florida Tornado Outbreak:</a:t>
            </a:r>
          </a:p>
          <a:p>
            <a:pPr marL="0" marR="0" lvl="0" indent="0" algn="ctr" rtl="0">
              <a:spcBef>
                <a:spcPts val="0"/>
              </a:spcBef>
              <a:spcAft>
                <a:spcPts val="0"/>
              </a:spcAft>
              <a:buNone/>
            </a:pPr>
            <a:r>
              <a:rPr lang="en-US" sz="8000" b="1" i="0" u="none" strike="noStrike" cap="none" dirty="0">
                <a:solidFill>
                  <a:schemeClr val="dk1"/>
                </a:solidFill>
                <a:latin typeface="Calibri"/>
                <a:ea typeface="Calibri"/>
                <a:cs typeface="Calibri"/>
                <a:sym typeface="Calibri"/>
              </a:rPr>
              <a:t>A Comprehensive Case Study in Tampa, FL</a:t>
            </a:r>
          </a:p>
          <a:p>
            <a:pPr marL="0" marR="0" lvl="0" indent="0" algn="ctr" rtl="0">
              <a:spcBef>
                <a:spcPts val="0"/>
              </a:spcBef>
              <a:spcAft>
                <a:spcPts val="0"/>
              </a:spcAft>
              <a:buNone/>
            </a:pPr>
            <a:r>
              <a:rPr lang="en-US" sz="6600" b="1" i="0" u="none" strike="noStrike" cap="none" dirty="0">
                <a:solidFill>
                  <a:schemeClr val="dk1"/>
                </a:solidFill>
                <a:latin typeface="Calibri"/>
                <a:ea typeface="Calibri"/>
                <a:cs typeface="Calibri"/>
                <a:sym typeface="Calibri"/>
              </a:rPr>
              <a:t>Brandan Keen</a:t>
            </a:r>
          </a:p>
          <a:p>
            <a:pPr marL="0" marR="0" lvl="0" indent="0" algn="ctr" rtl="0">
              <a:spcBef>
                <a:spcPts val="0"/>
              </a:spcBef>
              <a:spcAft>
                <a:spcPts val="0"/>
              </a:spcAft>
              <a:buNone/>
            </a:pPr>
            <a:r>
              <a:rPr lang="en-US" sz="5400" b="1" i="0" u="none" strike="noStrike" cap="none" dirty="0">
                <a:solidFill>
                  <a:schemeClr val="dk1"/>
                </a:solidFill>
                <a:latin typeface="Calibri"/>
                <a:ea typeface="Calibri"/>
                <a:cs typeface="Calibri"/>
                <a:sym typeface="Calibri"/>
              </a:rPr>
              <a:t>Faculty Advisor(s): Dr. Milla Costa, Melissa Zavaleta,  Dept. of Ocean Engineering and Marine Sciences</a:t>
            </a:r>
          </a:p>
          <a:p>
            <a:pPr marL="0" marR="0" lvl="0" indent="0" algn="ctr" rtl="0">
              <a:spcBef>
                <a:spcPts val="0"/>
              </a:spcBef>
              <a:spcAft>
                <a:spcPts val="0"/>
              </a:spcAft>
              <a:buNone/>
            </a:pPr>
            <a:r>
              <a:rPr lang="en-US" sz="5400" b="1" i="0" u="none" strike="noStrike" cap="none" dirty="0">
                <a:solidFill>
                  <a:schemeClr val="dk1"/>
                </a:solidFill>
                <a:latin typeface="Calibri"/>
                <a:ea typeface="Calibri"/>
                <a:cs typeface="Calibri"/>
                <a:sym typeface="Calibri"/>
              </a:rPr>
              <a:t>Florida Institute of Technology</a:t>
            </a:r>
            <a:endParaRPr sz="4800" b="1" i="0" u="none" strike="noStrike" cap="none" dirty="0">
              <a:solidFill>
                <a:schemeClr val="dk1"/>
              </a:solidFill>
              <a:latin typeface="Calibri"/>
              <a:ea typeface="Calibri"/>
              <a:cs typeface="Calibri"/>
              <a:sym typeface="Calibri"/>
            </a:endParaRPr>
          </a:p>
        </p:txBody>
      </p:sp>
      <p:sp>
        <p:nvSpPr>
          <p:cNvPr id="51" name="Google Shape;51;p1"/>
          <p:cNvSpPr txBox="1"/>
          <p:nvPr/>
        </p:nvSpPr>
        <p:spPr>
          <a:xfrm>
            <a:off x="8086727" y="7273927"/>
            <a:ext cx="184731" cy="1692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400" b="1" i="0" u="none" strike="noStrike" cap="none">
              <a:solidFill>
                <a:schemeClr val="dk1"/>
              </a:solidFill>
              <a:latin typeface="Calibri"/>
              <a:ea typeface="Calibri"/>
              <a:cs typeface="Calibri"/>
              <a:sym typeface="Calibri"/>
            </a:endParaRPr>
          </a:p>
        </p:txBody>
      </p:sp>
      <p:sp>
        <p:nvSpPr>
          <p:cNvPr id="3" name="Google Shape;55;p1">
            <a:extLst>
              <a:ext uri="{FF2B5EF4-FFF2-40B4-BE49-F238E27FC236}">
                <a16:creationId xmlns:a16="http://schemas.microsoft.com/office/drawing/2014/main" id="{8B3DA653-397B-84A5-27B3-59E2DD421CBD}"/>
              </a:ext>
            </a:extLst>
          </p:cNvPr>
          <p:cNvSpPr txBox="1"/>
          <p:nvPr/>
        </p:nvSpPr>
        <p:spPr>
          <a:xfrm>
            <a:off x="736830" y="6961835"/>
            <a:ext cx="42331382" cy="4626867"/>
          </a:xfrm>
          <a:prstGeom prst="rect">
            <a:avLst/>
          </a:prstGeom>
          <a:noFill/>
          <a:ln>
            <a:solidFill>
              <a:srgbClr val="000000"/>
            </a:solidFill>
          </a:ln>
        </p:spPr>
        <p:txBody>
          <a:bodyPr spcFirstLastPara="1" wrap="square" lIns="91425" tIns="45700" rIns="91425" bIns="45700" anchor="t" anchorCtr="0">
            <a:spAutoFit/>
          </a:bodyPr>
          <a:lstStyle/>
          <a:p>
            <a:pPr defTabSz="914400">
              <a:spcAft>
                <a:spcPts val="800"/>
              </a:spcAft>
              <a:defRPr/>
            </a:pPr>
            <a:r>
              <a:rPr kumimoji="0" lang="en-US" sz="4800" b="1" i="0" u="none" strike="noStrike" kern="0" cap="none" spc="0" normalizeH="0" baseline="0" noProof="0" dirty="0">
                <a:ln>
                  <a:noFill/>
                </a:ln>
                <a:solidFill>
                  <a:srgbClr val="76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Abstract: </a:t>
            </a:r>
            <a:r>
              <a:rPr kumimoji="0" lang="en-US" sz="4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 1998 Central Florida Tornado Outbreak was Florida’s most destructive tornado event, spawning three significant F3 tornadoes during the overnight hours of February 22–23. This study investigates the mesoscale and storm-scale processes associated with the outbreak, specifically analyzing the supercell responsible for the Kissimmee tornado. The analysis utilizes NEXRAD WSR-88D Level 2 radar data (KMLB, KTBW) processed in Gibson Ridge Analyst software, atmospheric soundings from the Storm Prediction Center, and topographic relief maps generated in QGIS. Results highlight moderate atmospheric instability, significant vertical wind shear, and potential interactions between severe convection and local terrain</a:t>
            </a:r>
            <a:r>
              <a:rPr lang="en-US" sz="4800" dirty="0">
                <a:latin typeface="Calibri" panose="020F0502020204030204" pitchFamily="34" charset="0"/>
                <a:ea typeface="Calibri" panose="020F0502020204030204" pitchFamily="34" charset="0"/>
                <a:cs typeface="Calibri" panose="020F0502020204030204" pitchFamily="34" charset="0"/>
              </a:rPr>
              <a:t> Findings emphasize the potential role of the Lake Wales Ridge in modulating storm intensity and supporting </a:t>
            </a:r>
            <a:r>
              <a:rPr lang="en-US" sz="4800" dirty="0" err="1">
                <a:latin typeface="Calibri" panose="020F0502020204030204" pitchFamily="34" charset="0"/>
                <a:ea typeface="Calibri" panose="020F0502020204030204" pitchFamily="34" charset="0"/>
                <a:cs typeface="Calibri" panose="020F0502020204030204" pitchFamily="34" charset="0"/>
              </a:rPr>
              <a:t>tornadogenesis</a:t>
            </a:r>
            <a:r>
              <a:rPr lang="en-US" sz="4800" dirty="0">
                <a:latin typeface="Calibri" panose="020F0502020204030204" pitchFamily="34" charset="0"/>
                <a:ea typeface="Calibri" panose="020F0502020204030204" pitchFamily="34" charset="0"/>
                <a:cs typeface="Calibri" panose="020F0502020204030204" pitchFamily="34" charset="0"/>
              </a:rPr>
              <a:t>, indicating a potential avenue for future research into topographic influences on severe convective activity in the region.</a:t>
            </a:r>
            <a:endParaRPr kumimoji="0" lang="en-US" sz="4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 name="Google Shape;55;p1">
            <a:extLst>
              <a:ext uri="{FF2B5EF4-FFF2-40B4-BE49-F238E27FC236}">
                <a16:creationId xmlns:a16="http://schemas.microsoft.com/office/drawing/2014/main" id="{EE07E786-0504-AE34-FB53-C5DE38D7C842}"/>
              </a:ext>
            </a:extLst>
          </p:cNvPr>
          <p:cNvSpPr txBox="1"/>
          <p:nvPr/>
        </p:nvSpPr>
        <p:spPr>
          <a:xfrm>
            <a:off x="736829" y="11600204"/>
            <a:ext cx="14625157" cy="13388240"/>
          </a:xfrm>
          <a:prstGeom prst="rect">
            <a:avLst/>
          </a:prstGeom>
          <a:noFill/>
          <a:ln>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rgbClr val="760000"/>
                </a:solidFill>
                <a:latin typeface="Calibri" panose="020F0502020204030204" pitchFamily="34" charset="0"/>
                <a:ea typeface="Calibri" panose="020F0502020204030204" pitchFamily="34" charset="0"/>
                <a:cs typeface="Calibri" panose="020F0502020204030204" pitchFamily="34" charset="0"/>
                <a:sym typeface="Calibri"/>
              </a:rPr>
              <a:t>Introduction:</a:t>
            </a:r>
          </a:p>
          <a:p>
            <a:r>
              <a:rPr lang="en-US" sz="4800" dirty="0">
                <a:latin typeface="Calibri" panose="020F0502020204030204" pitchFamily="34" charset="0"/>
                <a:ea typeface="Calibri" panose="020F0502020204030204" pitchFamily="34" charset="0"/>
                <a:cs typeface="Calibri" panose="020F0502020204030204" pitchFamily="34" charset="0"/>
              </a:rPr>
              <a:t>• Central Florida (27.5°–29.0°N, 81.0°–82.5°W) experiences high tornado frequency. From 1950–2008, 89% were F0–F1 and 11% F2+ (Hagemeyer, 1997).</a:t>
            </a:r>
            <a:br>
              <a:rPr lang="en-US" sz="4800" dirty="0">
                <a:latin typeface="Calibri" panose="020F0502020204030204" pitchFamily="34" charset="0"/>
                <a:ea typeface="Calibri" panose="020F0502020204030204" pitchFamily="34" charset="0"/>
                <a:cs typeface="Calibri" panose="020F0502020204030204" pitchFamily="34" charset="0"/>
              </a:rPr>
            </a:br>
            <a:r>
              <a:rPr lang="en-US" sz="4800" dirty="0">
                <a:latin typeface="Calibri" panose="020F0502020204030204" pitchFamily="34" charset="0"/>
                <a:ea typeface="Calibri" panose="020F0502020204030204" pitchFamily="34" charset="0"/>
                <a:cs typeface="Calibri" panose="020F0502020204030204" pitchFamily="34" charset="0"/>
              </a:rPr>
              <a:t>• Of 28 F3+ tornadoes, 21 occurred during the dry season (Nov–Apr).</a:t>
            </a:r>
            <a:br>
              <a:rPr lang="en-US" sz="4800" dirty="0">
                <a:latin typeface="Calibri" panose="020F0502020204030204" pitchFamily="34" charset="0"/>
                <a:ea typeface="Calibri" panose="020F0502020204030204" pitchFamily="34" charset="0"/>
                <a:cs typeface="Calibri" panose="020F0502020204030204" pitchFamily="34" charset="0"/>
              </a:rPr>
            </a:br>
            <a:r>
              <a:rPr lang="en-US" sz="4800" dirty="0">
                <a:latin typeface="Calibri" panose="020F0502020204030204" pitchFamily="34" charset="0"/>
                <a:ea typeface="Calibri" panose="020F0502020204030204" pitchFamily="34" charset="0"/>
                <a:cs typeface="Calibri" panose="020F0502020204030204" pitchFamily="34" charset="0"/>
              </a:rPr>
              <a:t>• Peak tornado activity: June–Aug, 2–5 PM; outbreaks often occur in the morning.</a:t>
            </a:r>
            <a:br>
              <a:rPr lang="en-US" sz="4800" dirty="0">
                <a:latin typeface="Calibri" panose="020F0502020204030204" pitchFamily="34" charset="0"/>
                <a:ea typeface="Calibri" panose="020F0502020204030204" pitchFamily="34" charset="0"/>
                <a:cs typeface="Calibri" panose="020F0502020204030204" pitchFamily="34" charset="0"/>
              </a:rPr>
            </a:br>
            <a:r>
              <a:rPr lang="en-US" sz="4800" dirty="0">
                <a:latin typeface="Calibri" panose="020F0502020204030204" pitchFamily="34" charset="0"/>
                <a:ea typeface="Calibri" panose="020F0502020204030204" pitchFamily="34" charset="0"/>
                <a:cs typeface="Calibri" panose="020F0502020204030204" pitchFamily="34" charset="0"/>
              </a:rPr>
              <a:t>• El Niño shifts and amplifies the subtropical jet, raising violent tornado risk.</a:t>
            </a:r>
            <a:br>
              <a:rPr lang="en-US" sz="4800" dirty="0">
                <a:latin typeface="Calibri" panose="020F0502020204030204" pitchFamily="34" charset="0"/>
                <a:ea typeface="Calibri" panose="020F0502020204030204" pitchFamily="34" charset="0"/>
                <a:cs typeface="Calibri" panose="020F0502020204030204" pitchFamily="34" charset="0"/>
              </a:rPr>
            </a:br>
            <a:r>
              <a:rPr lang="en-US" sz="4800" dirty="0">
                <a:latin typeface="Calibri" panose="020F0502020204030204" pitchFamily="34" charset="0"/>
                <a:ea typeface="Calibri" panose="020F0502020204030204" pitchFamily="34" charset="0"/>
                <a:cs typeface="Calibri" panose="020F0502020204030204" pitchFamily="34" charset="0"/>
              </a:rPr>
              <a:t>• Tornadic setups feature strong wind shear and weak to moderate instability.</a:t>
            </a:r>
            <a:br>
              <a:rPr lang="en-US" sz="4800" dirty="0">
                <a:latin typeface="Calibri" panose="020F0502020204030204" pitchFamily="34" charset="0"/>
                <a:ea typeface="Calibri" panose="020F0502020204030204" pitchFamily="34" charset="0"/>
                <a:cs typeface="Calibri" panose="020F0502020204030204" pitchFamily="34" charset="0"/>
              </a:rPr>
            </a:br>
            <a:r>
              <a:rPr lang="en-US" sz="4800" dirty="0">
                <a:latin typeface="Calibri" panose="020F0502020204030204" pitchFamily="34" charset="0"/>
                <a:ea typeface="Calibri" panose="020F0502020204030204" pitchFamily="34" charset="0"/>
                <a:cs typeface="Calibri" panose="020F0502020204030204" pitchFamily="34" charset="0"/>
              </a:rPr>
              <a:t>• Low-level moisture advection is the main driver of instability.</a:t>
            </a:r>
            <a:br>
              <a:rPr lang="en-US" sz="4800" dirty="0">
                <a:latin typeface="Calibri" panose="020F0502020204030204" pitchFamily="34" charset="0"/>
                <a:ea typeface="Calibri" panose="020F0502020204030204" pitchFamily="34" charset="0"/>
                <a:cs typeface="Calibri" panose="020F0502020204030204" pitchFamily="34" charset="0"/>
              </a:rPr>
            </a:br>
            <a:r>
              <a:rPr lang="en-US" sz="4800" dirty="0">
                <a:latin typeface="Calibri" panose="020F0502020204030204" pitchFamily="34" charset="0"/>
                <a:ea typeface="Calibri" panose="020F0502020204030204" pitchFamily="34" charset="0"/>
                <a:cs typeface="Calibri" panose="020F0502020204030204" pitchFamily="34" charset="0"/>
              </a:rPr>
              <a:t>• Topography enhances </a:t>
            </a:r>
            <a:r>
              <a:rPr lang="en-US" sz="4800" dirty="0" err="1">
                <a:latin typeface="Calibri" panose="020F0502020204030204" pitchFamily="34" charset="0"/>
                <a:ea typeface="Calibri" panose="020F0502020204030204" pitchFamily="34" charset="0"/>
                <a:cs typeface="Calibri" panose="020F0502020204030204" pitchFamily="34" charset="0"/>
              </a:rPr>
              <a:t>tornadogenesis</a:t>
            </a:r>
            <a:r>
              <a:rPr lang="en-US" sz="4800" dirty="0">
                <a:latin typeface="Calibri" panose="020F0502020204030204" pitchFamily="34" charset="0"/>
                <a:ea typeface="Calibri" panose="020F0502020204030204" pitchFamily="34" charset="0"/>
                <a:cs typeface="Calibri" panose="020F0502020204030204" pitchFamily="34" charset="0"/>
              </a:rPr>
              <a:t> via upslope flow, vorticity stretching, and convergence (Schneider, 2009).</a:t>
            </a:r>
            <a:br>
              <a:rPr lang="en-US" sz="4800" dirty="0">
                <a:latin typeface="Calibri" panose="020F0502020204030204" pitchFamily="34" charset="0"/>
                <a:ea typeface="Calibri" panose="020F0502020204030204" pitchFamily="34" charset="0"/>
                <a:cs typeface="Calibri" panose="020F0502020204030204" pitchFamily="34" charset="0"/>
              </a:rPr>
            </a:br>
            <a:r>
              <a:rPr lang="en-US" sz="4800" dirty="0">
                <a:latin typeface="Calibri" panose="020F0502020204030204" pitchFamily="34" charset="0"/>
                <a:ea typeface="Calibri" panose="020F0502020204030204" pitchFamily="34" charset="0"/>
                <a:cs typeface="Calibri" panose="020F0502020204030204" pitchFamily="34" charset="0"/>
              </a:rPr>
              <a:t>• Elevation changes as small as 20 meters can influence tornado development and intensity (Lyza &amp; Knupp, 2014).</a:t>
            </a:r>
          </a:p>
        </p:txBody>
      </p:sp>
      <p:pic>
        <p:nvPicPr>
          <p:cNvPr id="12" name="Picture 11">
            <a:extLst>
              <a:ext uri="{FF2B5EF4-FFF2-40B4-BE49-F238E27FC236}">
                <a16:creationId xmlns:a16="http://schemas.microsoft.com/office/drawing/2014/main" id="{E103DE99-FCF5-9185-C7F5-E871E500BD49}"/>
              </a:ext>
            </a:extLst>
          </p:cNvPr>
          <p:cNvPicPr>
            <a:picLocks noChangeAspect="1"/>
          </p:cNvPicPr>
          <p:nvPr/>
        </p:nvPicPr>
        <p:blipFill>
          <a:blip r:embed="rId3"/>
          <a:stretch>
            <a:fillRect/>
          </a:stretch>
        </p:blipFill>
        <p:spPr>
          <a:xfrm>
            <a:off x="15473219" y="11737690"/>
            <a:ext cx="12715614" cy="8341747"/>
          </a:xfrm>
          <a:prstGeom prst="rect">
            <a:avLst/>
          </a:prstGeom>
        </p:spPr>
      </p:pic>
      <p:sp>
        <p:nvSpPr>
          <p:cNvPr id="13" name="TextBox 12">
            <a:extLst>
              <a:ext uri="{FF2B5EF4-FFF2-40B4-BE49-F238E27FC236}">
                <a16:creationId xmlns:a16="http://schemas.microsoft.com/office/drawing/2014/main" id="{AD0E234B-D5E6-E50B-3453-E68E5F3DEB37}"/>
              </a:ext>
            </a:extLst>
          </p:cNvPr>
          <p:cNvSpPr txBox="1"/>
          <p:nvPr/>
        </p:nvSpPr>
        <p:spPr>
          <a:xfrm flipH="1">
            <a:off x="15547865" y="20133398"/>
            <a:ext cx="12566322" cy="2308324"/>
          </a:xfrm>
          <a:prstGeom prst="rect">
            <a:avLst/>
          </a:prstGeom>
          <a:noFill/>
        </p:spPr>
        <p:txBody>
          <a:bodyPr wrap="square" rtlCol="0">
            <a:spAutoFit/>
          </a:bodyPr>
          <a:lstStyle/>
          <a:p>
            <a:r>
              <a:rPr lang="en-US" sz="4800" b="1" dirty="0">
                <a:latin typeface="Calibri" panose="020F0502020204030204" pitchFamily="34" charset="0"/>
                <a:ea typeface="Calibri" panose="020F0502020204030204" pitchFamily="34" charset="0"/>
                <a:cs typeface="Calibri" panose="020F0502020204030204" pitchFamily="34" charset="0"/>
              </a:rPr>
              <a:t>Figure 1: </a:t>
            </a:r>
            <a:r>
              <a:rPr lang="en-US" sz="4800" dirty="0">
                <a:latin typeface="Calibri" panose="020F0502020204030204" pitchFamily="34" charset="0"/>
                <a:ea typeface="Calibri" panose="020F0502020204030204" pitchFamily="34" charset="0"/>
                <a:cs typeface="Calibri" panose="020F0502020204030204" pitchFamily="34" charset="0"/>
              </a:rPr>
              <a:t> Ideal synoptic set-up capable of producing and sustaining tornadic supercells. (</a:t>
            </a:r>
            <a:r>
              <a:rPr lang="en-US" sz="4800" i="1" dirty="0">
                <a:latin typeface="Calibri" panose="020F0502020204030204" pitchFamily="34" charset="0"/>
                <a:ea typeface="Calibri" panose="020F0502020204030204" pitchFamily="34" charset="0"/>
                <a:cs typeface="Calibri" panose="020F0502020204030204" pitchFamily="34" charset="0"/>
              </a:rPr>
              <a:t>Hagemeyer 1997)</a:t>
            </a:r>
          </a:p>
        </p:txBody>
      </p:sp>
      <p:pic>
        <p:nvPicPr>
          <p:cNvPr id="14" name="Picture 13">
            <a:extLst>
              <a:ext uri="{FF2B5EF4-FFF2-40B4-BE49-F238E27FC236}">
                <a16:creationId xmlns:a16="http://schemas.microsoft.com/office/drawing/2014/main" id="{0F13F152-3218-AB89-1204-C18B6DEBE81E}"/>
              </a:ext>
            </a:extLst>
          </p:cNvPr>
          <p:cNvPicPr>
            <a:picLocks noChangeAspect="1"/>
          </p:cNvPicPr>
          <p:nvPr/>
        </p:nvPicPr>
        <p:blipFill>
          <a:blip r:embed="rId4"/>
          <a:stretch>
            <a:fillRect/>
          </a:stretch>
        </p:blipFill>
        <p:spPr>
          <a:xfrm>
            <a:off x="28529213" y="11704109"/>
            <a:ext cx="14625158" cy="8375328"/>
          </a:xfrm>
          <a:prstGeom prst="rect">
            <a:avLst/>
          </a:prstGeom>
        </p:spPr>
      </p:pic>
      <p:sp>
        <p:nvSpPr>
          <p:cNvPr id="15" name="TextBox 14">
            <a:extLst>
              <a:ext uri="{FF2B5EF4-FFF2-40B4-BE49-F238E27FC236}">
                <a16:creationId xmlns:a16="http://schemas.microsoft.com/office/drawing/2014/main" id="{EEE333CB-5E2E-909A-BC10-7C12AB31337F}"/>
              </a:ext>
            </a:extLst>
          </p:cNvPr>
          <p:cNvSpPr txBox="1"/>
          <p:nvPr/>
        </p:nvSpPr>
        <p:spPr>
          <a:xfrm>
            <a:off x="28449359" y="20194844"/>
            <a:ext cx="14264611" cy="1569660"/>
          </a:xfrm>
          <a:prstGeom prst="rect">
            <a:avLst/>
          </a:prstGeom>
          <a:noFill/>
        </p:spPr>
        <p:txBody>
          <a:bodyPr wrap="square" rtlCol="0">
            <a:spAutoFit/>
          </a:bodyPr>
          <a:lstStyle/>
          <a:p>
            <a:r>
              <a:rPr lang="en-US" sz="4800" b="1" dirty="0">
                <a:latin typeface="Calibri" panose="020F0502020204030204" pitchFamily="34" charset="0"/>
                <a:ea typeface="Calibri" panose="020F0502020204030204" pitchFamily="34" charset="0"/>
                <a:cs typeface="Calibri" panose="020F0502020204030204" pitchFamily="34" charset="0"/>
              </a:rPr>
              <a:t>Figure 2: </a:t>
            </a:r>
            <a:r>
              <a:rPr lang="en-US" sz="4800" dirty="0">
                <a:latin typeface="Calibri" panose="020F0502020204030204" pitchFamily="34" charset="0"/>
                <a:ea typeface="Calibri" panose="020F0502020204030204" pitchFamily="34" charset="0"/>
                <a:cs typeface="Calibri" panose="020F0502020204030204" pitchFamily="34" charset="0"/>
              </a:rPr>
              <a:t>KTBW Preoutbreak Sounding and Hodograph on February 23</a:t>
            </a:r>
            <a:r>
              <a:rPr lang="en-US" sz="4800" baseline="30000" dirty="0">
                <a:latin typeface="Calibri" panose="020F0502020204030204" pitchFamily="34" charset="0"/>
                <a:ea typeface="Calibri" panose="020F0502020204030204" pitchFamily="34" charset="0"/>
                <a:cs typeface="Calibri" panose="020F0502020204030204" pitchFamily="34" charset="0"/>
              </a:rPr>
              <a:t>rd</a:t>
            </a:r>
            <a:r>
              <a:rPr lang="en-US" sz="4800" dirty="0">
                <a:latin typeface="Calibri" panose="020F0502020204030204" pitchFamily="34" charset="0"/>
                <a:ea typeface="Calibri" panose="020F0502020204030204" pitchFamily="34" charset="0"/>
                <a:cs typeface="Calibri" panose="020F0502020204030204" pitchFamily="34" charset="0"/>
              </a:rPr>
              <a:t>, 1998 at 00Z.</a:t>
            </a:r>
          </a:p>
        </p:txBody>
      </p:sp>
      <p:pic>
        <p:nvPicPr>
          <p:cNvPr id="16" name="Picture 15">
            <a:extLst>
              <a:ext uri="{FF2B5EF4-FFF2-40B4-BE49-F238E27FC236}">
                <a16:creationId xmlns:a16="http://schemas.microsoft.com/office/drawing/2014/main" id="{B6D9E803-3B32-EFDF-3363-7BC03047110A}"/>
              </a:ext>
            </a:extLst>
          </p:cNvPr>
          <p:cNvPicPr>
            <a:picLocks noChangeAspect="1"/>
          </p:cNvPicPr>
          <p:nvPr/>
        </p:nvPicPr>
        <p:blipFill>
          <a:blip r:embed="rId5"/>
          <a:stretch>
            <a:fillRect/>
          </a:stretch>
        </p:blipFill>
        <p:spPr>
          <a:xfrm>
            <a:off x="15697159" y="22454339"/>
            <a:ext cx="12647291" cy="8606456"/>
          </a:xfrm>
          <a:prstGeom prst="rect">
            <a:avLst/>
          </a:prstGeom>
        </p:spPr>
      </p:pic>
      <p:sp>
        <p:nvSpPr>
          <p:cNvPr id="19" name="Google Shape;55;p1">
            <a:extLst>
              <a:ext uri="{FF2B5EF4-FFF2-40B4-BE49-F238E27FC236}">
                <a16:creationId xmlns:a16="http://schemas.microsoft.com/office/drawing/2014/main" id="{4331AE70-23AC-E554-E6D9-0D1979EEC63D}"/>
              </a:ext>
            </a:extLst>
          </p:cNvPr>
          <p:cNvSpPr txBox="1"/>
          <p:nvPr/>
        </p:nvSpPr>
        <p:spPr>
          <a:xfrm>
            <a:off x="736826" y="25538202"/>
            <a:ext cx="14625156" cy="6740266"/>
          </a:xfrm>
          <a:prstGeom prst="rect">
            <a:avLst/>
          </a:prstGeom>
          <a:noFill/>
          <a:ln>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rgbClr val="760000"/>
                </a:solidFill>
                <a:latin typeface="Calibri" panose="020F0502020204030204" pitchFamily="34" charset="0"/>
                <a:ea typeface="Calibri" panose="020F0502020204030204" pitchFamily="34" charset="0"/>
                <a:cs typeface="Calibri" panose="020F0502020204030204" pitchFamily="34" charset="0"/>
                <a:sym typeface="Calibri"/>
              </a:rPr>
              <a:t>Data and Methods:</a:t>
            </a:r>
          </a:p>
          <a:p>
            <a:r>
              <a:rPr lang="en-US" sz="4800" dirty="0">
                <a:latin typeface="Calibri" panose="020F0502020204030204" pitchFamily="34" charset="0"/>
                <a:ea typeface="Calibri" panose="020F0502020204030204" pitchFamily="34" charset="0"/>
                <a:cs typeface="Calibri" panose="020F0502020204030204" pitchFamily="34" charset="0"/>
              </a:rPr>
              <a:t>• NEXRAD WSR-88D radar (Level 2) from KMLB and KTPA analyzed using Gibson Ridge Analyst software (base reflectivity, velocity, storm-relative velocity, spectrum width, volumetric scans).</a:t>
            </a:r>
            <a:br>
              <a:rPr lang="en-US" sz="4800" dirty="0">
                <a:latin typeface="Calibri" panose="020F0502020204030204" pitchFamily="34" charset="0"/>
                <a:ea typeface="Calibri" panose="020F0502020204030204" pitchFamily="34" charset="0"/>
                <a:cs typeface="Calibri" panose="020F0502020204030204" pitchFamily="34" charset="0"/>
              </a:rPr>
            </a:br>
            <a:r>
              <a:rPr lang="en-US" sz="4800" dirty="0">
                <a:latin typeface="Calibri" panose="020F0502020204030204" pitchFamily="34" charset="0"/>
                <a:ea typeface="Calibri" panose="020F0502020204030204" pitchFamily="34" charset="0"/>
                <a:cs typeface="Calibri" panose="020F0502020204030204" pitchFamily="34" charset="0"/>
              </a:rPr>
              <a:t>• Atmospheric sounding data sourced from Storm Prediction Center and plotted via SounderPy.</a:t>
            </a:r>
            <a:br>
              <a:rPr lang="en-US" sz="4800" dirty="0">
                <a:latin typeface="Calibri" panose="020F0502020204030204" pitchFamily="34" charset="0"/>
                <a:ea typeface="Calibri" panose="020F0502020204030204" pitchFamily="34" charset="0"/>
                <a:cs typeface="Calibri" panose="020F0502020204030204" pitchFamily="34" charset="0"/>
              </a:rPr>
            </a:br>
            <a:r>
              <a:rPr lang="en-US" sz="4800" dirty="0">
                <a:latin typeface="Calibri" panose="020F0502020204030204" pitchFamily="34" charset="0"/>
                <a:ea typeface="Calibri" panose="020F0502020204030204" pitchFamily="34" charset="0"/>
                <a:cs typeface="Calibri" panose="020F0502020204030204" pitchFamily="34" charset="0"/>
              </a:rPr>
              <a:t>• Topographical maps created in QGIS using NASA </a:t>
            </a:r>
            <a:r>
              <a:rPr lang="en-US" sz="4800" dirty="0" err="1">
                <a:latin typeface="Calibri" panose="020F0502020204030204" pitchFamily="34" charset="0"/>
                <a:ea typeface="Calibri" panose="020F0502020204030204" pitchFamily="34" charset="0"/>
                <a:cs typeface="Calibri" panose="020F0502020204030204" pitchFamily="34" charset="0"/>
              </a:rPr>
              <a:t>Earthdata</a:t>
            </a:r>
            <a:r>
              <a:rPr lang="en-US" sz="4800" dirty="0">
                <a:latin typeface="Calibri" panose="020F0502020204030204" pitchFamily="34" charset="0"/>
                <a:ea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07FBAE07-C008-B75E-FC00-EDD50FF6E7A1}"/>
              </a:ext>
            </a:extLst>
          </p:cNvPr>
          <p:cNvSpPr txBox="1"/>
          <p:nvPr/>
        </p:nvSpPr>
        <p:spPr>
          <a:xfrm>
            <a:off x="736826" y="32828226"/>
            <a:ext cx="42331383" cy="5262979"/>
          </a:xfrm>
          <a:prstGeom prst="rect">
            <a:avLst/>
          </a:prstGeom>
          <a:solidFill>
            <a:sysClr val="window" lastClr="FFFFFF"/>
          </a:solidFill>
          <a:ln w="25400" cap="flat" cmpd="sng" algn="ctr">
            <a:solidFill>
              <a:sysClr val="windowText" lastClr="000000"/>
            </a:solidFill>
            <a:prstDash val="solid"/>
          </a:ln>
          <a:effectLst/>
        </p:spPr>
        <p:txBody>
          <a:bodyPr wrap="square" rtlCol="0">
            <a:spAutoFit/>
          </a:bodyPr>
          <a:lstStyle/>
          <a:p>
            <a:pPr marL="0" marR="0" lvl="0" indent="0" defTabSz="2335103"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60000"/>
                </a:solidFill>
                <a:effectLst/>
                <a:uLnTx/>
                <a:uFillTx/>
                <a:latin typeface="Calibri" panose="020F0502020204030204" pitchFamily="34" charset="0"/>
                <a:ea typeface="Calibri"/>
                <a:cs typeface="Calibri" panose="020F0502020204030204" pitchFamily="34" charset="0"/>
                <a:sym typeface="Calibri"/>
              </a:rPr>
              <a:t>Results/Conclusions/Future Considerations:</a:t>
            </a:r>
          </a:p>
          <a:p>
            <a:pPr marL="0" marR="0" lvl="0" indent="0" defTabSz="2335103"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D0D0D"/>
                </a:solidFill>
                <a:effectLst/>
                <a:highlight>
                  <a:srgbClr val="FFFFFF"/>
                </a:highlight>
                <a:uLnTx/>
                <a:uFillTx/>
                <a:latin typeface="Calibri"/>
                <a:ea typeface="+mn-ea"/>
                <a:cs typeface="+mn-cs"/>
              </a:rPr>
              <a:t>The 00Z Feb 23 KTBW sounding (Fig. 2) indicated moderate surface-based instability (SBCAPE = 2891 J/kg), a pronounced mid-level dry layer, and steep lapse rates, supporting enhanced downdraft potential as reflected in a DCAPE of 915 J/kg. The hodograph exhibited a sharp unidirectional wind speed increase within the lowest 0.5 km, followed by pronounced veering—features indicative of a highly sheared profile favorable for </a:t>
            </a:r>
            <a:r>
              <a:rPr kumimoji="0" lang="en-US" sz="4800" b="0" i="0" u="none" strike="noStrike" kern="1200" cap="none" spc="0" normalizeH="0" baseline="0" noProof="0" dirty="0" err="1">
                <a:ln>
                  <a:noFill/>
                </a:ln>
                <a:solidFill>
                  <a:srgbClr val="0D0D0D"/>
                </a:solidFill>
                <a:effectLst/>
                <a:highlight>
                  <a:srgbClr val="FFFFFF"/>
                </a:highlight>
                <a:uLnTx/>
                <a:uFillTx/>
                <a:latin typeface="Calibri"/>
                <a:ea typeface="+mn-ea"/>
                <a:cs typeface="+mn-cs"/>
              </a:rPr>
              <a:t>tornadogenesis</a:t>
            </a:r>
            <a:r>
              <a:rPr kumimoji="0" lang="en-US" sz="4800" b="0" i="0" u="none" strike="noStrike" kern="1200" cap="none" spc="0" normalizeH="0" baseline="0" noProof="0" dirty="0">
                <a:ln>
                  <a:noFill/>
                </a:ln>
                <a:solidFill>
                  <a:srgbClr val="0D0D0D"/>
                </a:solidFill>
                <a:effectLst/>
                <a:highlight>
                  <a:srgbClr val="FFFFFF"/>
                </a:highlight>
                <a:uLnTx/>
                <a:uFillTx/>
                <a:latin typeface="Calibri"/>
                <a:ea typeface="+mn-ea"/>
                <a:cs typeface="+mn-cs"/>
              </a:rPr>
              <a:t>..Volumetric WSR-88D radar data (Fig. 4), sampled at 0530 UTC, showed a deep, organized reflectivity core over the Lake Wales Ridge. In conjunction with the topographic relief (Fig. 3), this suggests a terrain-induced enhancement of the storm's updraft 10 minutes prior to the Kissimmee tornado’s touchdown at 0540 UTC. These results suggest the need for further research into boundary layer–terrain interactions and the thermodynamic influences of the Lake Wales Ridge on tornadic supercell evolution in Central Florida.</a:t>
            </a:r>
          </a:p>
        </p:txBody>
      </p:sp>
      <p:pic>
        <p:nvPicPr>
          <p:cNvPr id="21" name="Picture 20">
            <a:extLst>
              <a:ext uri="{FF2B5EF4-FFF2-40B4-BE49-F238E27FC236}">
                <a16:creationId xmlns:a16="http://schemas.microsoft.com/office/drawing/2014/main" id="{5085B5C0-B551-9597-C144-314AE7EB182B}"/>
              </a:ext>
            </a:extLst>
          </p:cNvPr>
          <p:cNvPicPr>
            <a:picLocks noChangeAspect="1"/>
          </p:cNvPicPr>
          <p:nvPr/>
        </p:nvPicPr>
        <p:blipFill>
          <a:blip r:embed="rId6"/>
          <a:stretch>
            <a:fillRect/>
          </a:stretch>
        </p:blipFill>
        <p:spPr>
          <a:xfrm>
            <a:off x="28529213" y="21975206"/>
            <a:ext cx="14538999" cy="8536509"/>
          </a:xfrm>
          <a:prstGeom prst="rect">
            <a:avLst/>
          </a:prstGeom>
        </p:spPr>
      </p:pic>
      <p:sp>
        <p:nvSpPr>
          <p:cNvPr id="22" name="TextBox 21">
            <a:extLst>
              <a:ext uri="{FF2B5EF4-FFF2-40B4-BE49-F238E27FC236}">
                <a16:creationId xmlns:a16="http://schemas.microsoft.com/office/drawing/2014/main" id="{50ED9E8F-4C42-43C2-C4CA-6AA67D03C1FC}"/>
              </a:ext>
            </a:extLst>
          </p:cNvPr>
          <p:cNvSpPr txBox="1"/>
          <p:nvPr/>
        </p:nvSpPr>
        <p:spPr>
          <a:xfrm>
            <a:off x="28449355" y="30519902"/>
            <a:ext cx="15040187" cy="2308324"/>
          </a:xfrm>
          <a:prstGeom prst="rect">
            <a:avLst/>
          </a:prstGeom>
          <a:noFill/>
        </p:spPr>
        <p:txBody>
          <a:bodyPr wrap="square" rtlCol="0">
            <a:spAutoFit/>
          </a:bodyPr>
          <a:lstStyle/>
          <a:p>
            <a:r>
              <a:rPr lang="en-US" sz="4800" b="1" dirty="0">
                <a:latin typeface="Calibri" panose="020F0502020204030204" pitchFamily="34" charset="0"/>
                <a:ea typeface="Calibri" panose="020F0502020204030204" pitchFamily="34" charset="0"/>
                <a:cs typeface="Calibri" panose="020F0502020204030204" pitchFamily="34" charset="0"/>
              </a:rPr>
              <a:t>Figure 4: </a:t>
            </a:r>
            <a:r>
              <a:rPr lang="en-US" sz="4800" dirty="0">
                <a:latin typeface="Calibri" panose="020F0502020204030204" pitchFamily="34" charset="0"/>
                <a:ea typeface="Calibri" panose="020F0502020204030204" pitchFamily="34" charset="0"/>
                <a:cs typeface="Calibri" panose="020F0502020204030204" pitchFamily="34" charset="0"/>
              </a:rPr>
              <a:t>50 </a:t>
            </a:r>
            <a:r>
              <a:rPr lang="en-US" sz="4800" dirty="0" err="1">
                <a:latin typeface="Calibri" panose="020F0502020204030204" pitchFamily="34" charset="0"/>
                <a:ea typeface="Calibri" panose="020F0502020204030204" pitchFamily="34" charset="0"/>
                <a:cs typeface="Calibri" panose="020F0502020204030204" pitchFamily="34" charset="0"/>
              </a:rPr>
              <a:t>dBZ</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err="1">
                <a:latin typeface="Calibri" panose="020F0502020204030204" pitchFamily="34" charset="0"/>
                <a:ea typeface="Calibri" panose="020F0502020204030204" pitchFamily="34" charset="0"/>
                <a:cs typeface="Calibri" panose="020F0502020204030204" pitchFamily="34" charset="0"/>
              </a:rPr>
              <a:t>Isosurface</a:t>
            </a:r>
            <a:r>
              <a:rPr lang="en-US" sz="4800" dirty="0">
                <a:latin typeface="Calibri" panose="020F0502020204030204" pitchFamily="34" charset="0"/>
                <a:ea typeface="Calibri" panose="020F0502020204030204" pitchFamily="34" charset="0"/>
                <a:cs typeface="Calibri" panose="020F0502020204030204" pitchFamily="34" charset="0"/>
              </a:rPr>
              <a:t> volumetric scan at 0530 UTC showing enhanced supercell updraft over Lake Wales Ridge 10 minutes prior to the Kissimmee tornado.</a:t>
            </a:r>
            <a:endParaRPr lang="en-US" sz="4800" b="1" dirty="0">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35145193-E31E-DCD1-DB79-47B4D9524EA4}"/>
              </a:ext>
            </a:extLst>
          </p:cNvPr>
          <p:cNvSpPr txBox="1"/>
          <p:nvPr/>
        </p:nvSpPr>
        <p:spPr>
          <a:xfrm>
            <a:off x="15547865" y="31126634"/>
            <a:ext cx="12640968" cy="1569660"/>
          </a:xfrm>
          <a:prstGeom prst="rect">
            <a:avLst/>
          </a:prstGeom>
          <a:noFill/>
        </p:spPr>
        <p:txBody>
          <a:bodyPr wrap="square" rtlCol="0">
            <a:spAutoFit/>
          </a:bodyPr>
          <a:lstStyle/>
          <a:p>
            <a:r>
              <a:rPr lang="en-US" sz="4800" b="1" dirty="0">
                <a:latin typeface="Calibri" panose="020F0502020204030204" pitchFamily="34" charset="0"/>
                <a:ea typeface="Calibri" panose="020F0502020204030204" pitchFamily="34" charset="0"/>
                <a:cs typeface="Calibri" panose="020F0502020204030204" pitchFamily="34" charset="0"/>
              </a:rPr>
              <a:t>Figure 3: </a:t>
            </a:r>
            <a:r>
              <a:rPr lang="en-US" sz="4800" dirty="0">
                <a:latin typeface="Calibri" panose="020F0502020204030204" pitchFamily="34" charset="0"/>
                <a:ea typeface="Calibri" panose="020F0502020204030204" pitchFamily="34" charset="0"/>
                <a:cs typeface="Calibri" panose="020F0502020204030204" pitchFamily="34" charset="0"/>
              </a:rPr>
              <a:t>Topographical Relief Map of Central Florida.</a:t>
            </a:r>
            <a:endParaRPr lang="en-US" sz="48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TotalTime>
  <Words>662</Words>
  <Application>Microsoft Office PowerPoint</Application>
  <PresentationFormat>Custom</PresentationFormat>
  <Paragraphs>17</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shopper</dc:creator>
  <cp:lastModifiedBy>Brandan Keen</cp:lastModifiedBy>
  <cp:revision>10</cp:revision>
  <dcterms:created xsi:type="dcterms:W3CDTF">2007-04-04T14:17:42Z</dcterms:created>
  <dcterms:modified xsi:type="dcterms:W3CDTF">2025-04-16T21:02:44Z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0x0101008CB6C76999A8E946924D195080FADDE7</vt:lpwstr>
  </property>
</Properties>
</file>